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56" r:id="rId2"/>
    <p:sldMasterId id="2147483768" r:id="rId3"/>
  </p:sldMasterIdLst>
  <p:notesMasterIdLst>
    <p:notesMasterId r:id="rId26"/>
  </p:notesMasterIdLst>
  <p:sldIdLst>
    <p:sldId id="256" r:id="rId4"/>
    <p:sldId id="257" r:id="rId5"/>
    <p:sldId id="289" r:id="rId6"/>
    <p:sldId id="290" r:id="rId7"/>
    <p:sldId id="294" r:id="rId8"/>
    <p:sldId id="295" r:id="rId9"/>
    <p:sldId id="288" r:id="rId10"/>
    <p:sldId id="296" r:id="rId11"/>
    <p:sldId id="291" r:id="rId12"/>
    <p:sldId id="297" r:id="rId13"/>
    <p:sldId id="298" r:id="rId14"/>
    <p:sldId id="299" r:id="rId15"/>
    <p:sldId id="300" r:id="rId16"/>
    <p:sldId id="301" r:id="rId17"/>
    <p:sldId id="302" r:id="rId18"/>
    <p:sldId id="293" r:id="rId19"/>
    <p:sldId id="303" r:id="rId20"/>
    <p:sldId id="304" r:id="rId21"/>
    <p:sldId id="305" r:id="rId22"/>
    <p:sldId id="306" r:id="rId23"/>
    <p:sldId id="307" r:id="rId24"/>
    <p:sldId id="308" r:id="rId2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C7C9"/>
    <a:srgbClr val="D95D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84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0067A2-A444-48CA-BFDD-91A872BB5E52}" type="doc">
      <dgm:prSet loTypeId="urn:microsoft.com/office/officeart/2005/8/layout/hList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02149A08-0441-4214-B49B-588C61D9BB93}">
      <dgm:prSet phldrT="[ข้อความ]" custT="1"/>
      <dgm:spPr>
        <a:xfrm>
          <a:off x="0" y="76205"/>
          <a:ext cx="4054078" cy="872537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th-TH" sz="2800" b="1" dirty="0" smtClean="0">
              <a:solidFill>
                <a:srgbClr val="030317"/>
              </a:solidFill>
              <a:latin typeface="Angsana New" pitchFamily="18" charset="-34"/>
              <a:ea typeface="+mn-ea"/>
              <a:cs typeface="Angsana New" pitchFamily="18" charset="-34"/>
            </a:rPr>
            <a:t>สถานที่ในการศึกษา</a:t>
          </a:r>
          <a:endParaRPr lang="th-TH" sz="2800" b="1" dirty="0">
            <a:solidFill>
              <a:srgbClr val="030317"/>
            </a:solidFill>
            <a:latin typeface="Angsana New" pitchFamily="18" charset="-34"/>
            <a:ea typeface="+mn-ea"/>
            <a:cs typeface="Angsana New" pitchFamily="18" charset="-34"/>
          </a:endParaRPr>
        </a:p>
      </dgm:t>
    </dgm:pt>
    <dgm:pt modelId="{EFE6971B-84DA-4CD0-B299-9920FE6D909E}" type="parTrans" cxnId="{F7C4D334-AF63-49B8-BA03-36A6DB51F630}">
      <dgm:prSet/>
      <dgm:spPr/>
      <dgm:t>
        <a:bodyPr/>
        <a:lstStyle/>
        <a:p>
          <a:endParaRPr lang="th-TH"/>
        </a:p>
      </dgm:t>
    </dgm:pt>
    <dgm:pt modelId="{68F727D9-1B83-4F69-AA9E-7A0A9F13C10F}" type="sibTrans" cxnId="{F7C4D334-AF63-49B8-BA03-36A6DB51F630}">
      <dgm:prSet/>
      <dgm:spPr/>
      <dgm:t>
        <a:bodyPr/>
        <a:lstStyle/>
        <a:p>
          <a:endParaRPr lang="th-TH"/>
        </a:p>
      </dgm:t>
    </dgm:pt>
    <dgm:pt modelId="{C1632245-A2E5-4FA7-9885-55B536C4E460}">
      <dgm:prSet phldrT="[ข้อความ]" custT="1"/>
      <dgm:spPr>
        <a:xfrm>
          <a:off x="0" y="1066789"/>
          <a:ext cx="4054078" cy="2854800"/>
        </a:xfrm>
        <a:prstGeom prst="rect">
          <a:avLst/>
        </a:prstGeo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th-TH" sz="2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ngsana New" pitchFamily="18" charset="-34"/>
              <a:ea typeface="+mn-ea"/>
              <a:cs typeface="Angsana New" pitchFamily="18" charset="-34"/>
            </a:rPr>
            <a:t>หอผู้ป่วยอายุรก</a:t>
          </a:r>
          <a:r>
            <a:rPr lang="th-TH" sz="2800" b="1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ngsana New" pitchFamily="18" charset="-34"/>
              <a:ea typeface="+mn-ea"/>
              <a:cs typeface="Angsana New" pitchFamily="18" charset="-34"/>
            </a:rPr>
            <a:t>รรม</a:t>
          </a:r>
          <a:r>
            <a:rPr lang="th-TH" sz="2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ngsana New" pitchFamily="18" charset="-34"/>
              <a:ea typeface="+mn-ea"/>
              <a:cs typeface="Angsana New" pitchFamily="18" charset="-34"/>
            </a:rPr>
            <a:t>ทั้งหญิง และชาย แผนกผู้ป่วยใน ของรพ. มหาราชนครศรีธรรมราช</a:t>
          </a:r>
          <a:endParaRPr lang="th-TH" sz="2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ngsana New" pitchFamily="18" charset="-34"/>
            <a:ea typeface="+mn-ea"/>
            <a:cs typeface="Angsana New" pitchFamily="18" charset="-34"/>
          </a:endParaRPr>
        </a:p>
      </dgm:t>
    </dgm:pt>
    <dgm:pt modelId="{0767FA56-F14B-4AB4-BCDF-4CA6B7DD9EA8}" type="parTrans" cxnId="{23434BC5-90F1-48D1-AD13-1F059A1E32EF}">
      <dgm:prSet/>
      <dgm:spPr/>
      <dgm:t>
        <a:bodyPr/>
        <a:lstStyle/>
        <a:p>
          <a:endParaRPr lang="th-TH"/>
        </a:p>
      </dgm:t>
    </dgm:pt>
    <dgm:pt modelId="{4EF33063-1524-49BB-97E3-68508B6F544D}" type="sibTrans" cxnId="{23434BC5-90F1-48D1-AD13-1F059A1E32EF}">
      <dgm:prSet/>
      <dgm:spPr/>
      <dgm:t>
        <a:bodyPr/>
        <a:lstStyle/>
        <a:p>
          <a:endParaRPr lang="th-TH"/>
        </a:p>
      </dgm:t>
    </dgm:pt>
    <dgm:pt modelId="{A0175D45-4EEB-4232-89D2-5C2081BA3582}">
      <dgm:prSet phldrT="[ข้อความ]" custT="1"/>
      <dgm:spPr>
        <a:xfrm>
          <a:off x="4627392" y="0"/>
          <a:ext cx="4516607" cy="1097442"/>
        </a:xfrm>
        <a:prstGeom prst="rect">
          <a:avLst/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th-TH" sz="2800" b="1" dirty="0" smtClean="0">
              <a:solidFill>
                <a:srgbClr val="030317"/>
              </a:solidFill>
              <a:latin typeface="Angsana New" pitchFamily="18" charset="-34"/>
              <a:ea typeface="+mn-ea"/>
              <a:cs typeface="Angsana New" pitchFamily="18" charset="-34"/>
            </a:rPr>
            <a:t>กลุ่มตัวอย่าง</a:t>
          </a:r>
          <a:endParaRPr lang="th-TH" sz="2800" b="1" dirty="0">
            <a:solidFill>
              <a:srgbClr val="030317"/>
            </a:solidFill>
            <a:latin typeface="Angsana New" pitchFamily="18" charset="-34"/>
            <a:ea typeface="+mn-ea"/>
            <a:cs typeface="Angsana New" pitchFamily="18" charset="-34"/>
          </a:endParaRPr>
        </a:p>
      </dgm:t>
    </dgm:pt>
    <dgm:pt modelId="{C315B857-B1A2-4E5E-A4F8-F4E5793E5AA4}" type="parTrans" cxnId="{FC7049AB-5DE8-49E2-A45B-9514FE5FED1D}">
      <dgm:prSet/>
      <dgm:spPr/>
      <dgm:t>
        <a:bodyPr/>
        <a:lstStyle/>
        <a:p>
          <a:endParaRPr lang="th-TH"/>
        </a:p>
      </dgm:t>
    </dgm:pt>
    <dgm:pt modelId="{5F5C5123-68F5-4270-97D3-E0A4104303AD}" type="sibTrans" cxnId="{FC7049AB-5DE8-49E2-A45B-9514FE5FED1D}">
      <dgm:prSet/>
      <dgm:spPr/>
      <dgm:t>
        <a:bodyPr/>
        <a:lstStyle/>
        <a:p>
          <a:endParaRPr lang="th-TH"/>
        </a:p>
      </dgm:t>
    </dgm:pt>
    <dgm:pt modelId="{7893CACD-8F9E-48EB-BADF-5C74CDADD629}">
      <dgm:prSet phldrT="[ข้อความ]" custT="1"/>
      <dgm:spPr>
        <a:xfrm>
          <a:off x="4732582" y="1143013"/>
          <a:ext cx="4400782" cy="2854800"/>
        </a:xfrm>
        <a:prstGeom prst="rect">
          <a:avLst/>
        </a:prstGeom>
        <a:solidFill>
          <a:srgbClr val="4BACC6">
            <a:tint val="40000"/>
            <a:alpha val="90000"/>
            <a:hueOff val="-10740482"/>
            <a:satOff val="48253"/>
            <a:lumOff val="3317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th-TH" sz="2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ngsana New" pitchFamily="18" charset="-34"/>
              <a:ea typeface="+mn-ea"/>
              <a:cs typeface="Angsana New" pitchFamily="18" charset="-34"/>
            </a:rPr>
            <a:t>ผู้ที่ติดเชื้อ</a:t>
          </a:r>
          <a:r>
            <a:rPr lang="th-TH" sz="2800" b="1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ngsana New" pitchFamily="18" charset="-34"/>
              <a:ea typeface="+mn-ea"/>
              <a:cs typeface="Angsana New" pitchFamily="18" charset="-34"/>
            </a:rPr>
            <a:t>เอช</a:t>
          </a:r>
          <a:r>
            <a:rPr lang="th-TH" sz="2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ngsana New" pitchFamily="18" charset="-34"/>
              <a:ea typeface="+mn-ea"/>
              <a:cs typeface="Angsana New" pitchFamily="18" charset="-34"/>
            </a:rPr>
            <a:t>ไอ</a:t>
          </a:r>
          <a:r>
            <a:rPr lang="th-TH" sz="2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ngsana New" pitchFamily="18" charset="-34"/>
              <a:ea typeface="+mn-ea"/>
              <a:cs typeface="Angsana New" pitchFamily="18" charset="-34"/>
            </a:rPr>
            <a:t>วีที่</a:t>
          </a:r>
          <a:r>
            <a:rPr lang="th-TH" sz="2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ngsana New" pitchFamily="18" charset="-34"/>
              <a:ea typeface="+mn-ea"/>
              <a:cs typeface="Angsana New" pitchFamily="18" charset="-34"/>
            </a:rPr>
            <a:t>เป็นวัณโรคร่วมที่มารับการรักษา ในหอผู้ป่วยใน รพ. มหาราช</a:t>
          </a:r>
          <a:endParaRPr lang="th-TH" sz="2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ngsana New" pitchFamily="18" charset="-34"/>
            <a:ea typeface="+mn-ea"/>
            <a:cs typeface="Angsana New" pitchFamily="18" charset="-34"/>
          </a:endParaRPr>
        </a:p>
      </dgm:t>
    </dgm:pt>
    <dgm:pt modelId="{8F1FEE5A-8F7D-4540-978B-1612CB1135C0}" type="parTrans" cxnId="{B05314B5-DE28-43A9-BEA2-68F0A8B2D42B}">
      <dgm:prSet/>
      <dgm:spPr/>
      <dgm:t>
        <a:bodyPr/>
        <a:lstStyle/>
        <a:p>
          <a:endParaRPr lang="th-TH"/>
        </a:p>
      </dgm:t>
    </dgm:pt>
    <dgm:pt modelId="{41C89872-D78D-49F8-957E-FEFDA147D2CC}" type="sibTrans" cxnId="{B05314B5-DE28-43A9-BEA2-68F0A8B2D42B}">
      <dgm:prSet/>
      <dgm:spPr/>
      <dgm:t>
        <a:bodyPr/>
        <a:lstStyle/>
        <a:p>
          <a:endParaRPr lang="th-TH"/>
        </a:p>
      </dgm:t>
    </dgm:pt>
    <dgm:pt modelId="{C1DAD5AF-7143-4D09-9F21-DB6505073465}" type="pres">
      <dgm:prSet presAssocID="{5D0067A2-A444-48CA-BFDD-91A872BB5E5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FC7FD8CF-AB19-45B6-AA4F-807C197A5E8C}" type="pres">
      <dgm:prSet presAssocID="{02149A08-0441-4214-B49B-588C61D9BB93}" presName="composite" presStyleCnt="0"/>
      <dgm:spPr/>
    </dgm:pt>
    <dgm:pt modelId="{34855492-1834-4EC1-A242-6E8AB4951B15}" type="pres">
      <dgm:prSet presAssocID="{02149A08-0441-4214-B49B-588C61D9BB93}" presName="parTx" presStyleLbl="alignNode1" presStyleIdx="0" presStyleCnt="2" custScaleY="84959" custLinFactNeighborX="-71" custLinFactNeighborY="-855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465E19F-2AA5-4EDC-AA45-BAEE69572909}" type="pres">
      <dgm:prSet presAssocID="{02149A08-0441-4214-B49B-588C61D9BB93}" presName="desTx" presStyleLbl="alignAccFollowNode1" presStyleIdx="0" presStyleCnt="2" custLinFactNeighborX="-71" custLinFactNeighborY="-2936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1E1ECA1-1C29-4209-A399-9053F68E3F6E}" type="pres">
      <dgm:prSet presAssocID="{68F727D9-1B83-4F69-AA9E-7A0A9F13C10F}" presName="space" presStyleCnt="0"/>
      <dgm:spPr/>
    </dgm:pt>
    <dgm:pt modelId="{5E3680F4-CF39-4778-B5C1-E442F5442628}" type="pres">
      <dgm:prSet presAssocID="{A0175D45-4EEB-4232-89D2-5C2081BA3582}" presName="composite" presStyleCnt="0"/>
      <dgm:spPr/>
    </dgm:pt>
    <dgm:pt modelId="{E4F5AA63-B227-46A9-A6A3-9863BAC75A43}" type="pres">
      <dgm:prSet presAssocID="{A0175D45-4EEB-4232-89D2-5C2081BA3582}" presName="parTx" presStyleLbl="alignNode1" presStyleIdx="1" presStyleCnt="2" custScaleX="111409" custScaleY="96829" custLinFactNeighborX="71" custLinFactNeighborY="-769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1AEF517-75FB-4B8C-B3A4-562B3295A4DE}" type="pres">
      <dgm:prSet presAssocID="{A0175D45-4EEB-4232-89D2-5C2081BA3582}" presName="desTx" presStyleLbl="alignAccFollowNode1" presStyleIdx="1" presStyleCnt="2" custScaleX="110581" custLinFactNeighborX="485" custLinFactNeighborY="-2959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9E12F1B5-F901-4A8A-A400-A8F266CB7DE2}" type="presOf" srcId="{7893CACD-8F9E-48EB-BADF-5C74CDADD629}" destId="{C1AEF517-75FB-4B8C-B3A4-562B3295A4DE}" srcOrd="0" destOrd="0" presId="urn:microsoft.com/office/officeart/2005/8/layout/hList1"/>
    <dgm:cxn modelId="{FC7049AB-5DE8-49E2-A45B-9514FE5FED1D}" srcId="{5D0067A2-A444-48CA-BFDD-91A872BB5E52}" destId="{A0175D45-4EEB-4232-89D2-5C2081BA3582}" srcOrd="1" destOrd="0" parTransId="{C315B857-B1A2-4E5E-A4F8-F4E5793E5AA4}" sibTransId="{5F5C5123-68F5-4270-97D3-E0A4104303AD}"/>
    <dgm:cxn modelId="{5915BF78-B5E2-48B6-9A21-F5964E8A5746}" type="presOf" srcId="{C1632245-A2E5-4FA7-9885-55B536C4E460}" destId="{9465E19F-2AA5-4EDC-AA45-BAEE69572909}" srcOrd="0" destOrd="0" presId="urn:microsoft.com/office/officeart/2005/8/layout/hList1"/>
    <dgm:cxn modelId="{B05314B5-DE28-43A9-BEA2-68F0A8B2D42B}" srcId="{A0175D45-4EEB-4232-89D2-5C2081BA3582}" destId="{7893CACD-8F9E-48EB-BADF-5C74CDADD629}" srcOrd="0" destOrd="0" parTransId="{8F1FEE5A-8F7D-4540-978B-1612CB1135C0}" sibTransId="{41C89872-D78D-49F8-957E-FEFDA147D2CC}"/>
    <dgm:cxn modelId="{F7C4D334-AF63-49B8-BA03-36A6DB51F630}" srcId="{5D0067A2-A444-48CA-BFDD-91A872BB5E52}" destId="{02149A08-0441-4214-B49B-588C61D9BB93}" srcOrd="0" destOrd="0" parTransId="{EFE6971B-84DA-4CD0-B299-9920FE6D909E}" sibTransId="{68F727D9-1B83-4F69-AA9E-7A0A9F13C10F}"/>
    <dgm:cxn modelId="{23434BC5-90F1-48D1-AD13-1F059A1E32EF}" srcId="{02149A08-0441-4214-B49B-588C61D9BB93}" destId="{C1632245-A2E5-4FA7-9885-55B536C4E460}" srcOrd="0" destOrd="0" parTransId="{0767FA56-F14B-4AB4-BCDF-4CA6B7DD9EA8}" sibTransId="{4EF33063-1524-49BB-97E3-68508B6F544D}"/>
    <dgm:cxn modelId="{32488765-77D5-4A14-B12F-3246EDC28A9B}" type="presOf" srcId="{5D0067A2-A444-48CA-BFDD-91A872BB5E52}" destId="{C1DAD5AF-7143-4D09-9F21-DB6505073465}" srcOrd="0" destOrd="0" presId="urn:microsoft.com/office/officeart/2005/8/layout/hList1"/>
    <dgm:cxn modelId="{6274359F-B20F-4EBB-B258-11B23B50A733}" type="presOf" srcId="{02149A08-0441-4214-B49B-588C61D9BB93}" destId="{34855492-1834-4EC1-A242-6E8AB4951B15}" srcOrd="0" destOrd="0" presId="urn:microsoft.com/office/officeart/2005/8/layout/hList1"/>
    <dgm:cxn modelId="{9DEDA6AD-1117-4E07-8074-2F3687FA47B8}" type="presOf" srcId="{A0175D45-4EEB-4232-89D2-5C2081BA3582}" destId="{E4F5AA63-B227-46A9-A6A3-9863BAC75A43}" srcOrd="0" destOrd="0" presId="urn:microsoft.com/office/officeart/2005/8/layout/hList1"/>
    <dgm:cxn modelId="{E9047EE9-47C8-4A6E-B2EF-CA7985A3C666}" type="presParOf" srcId="{C1DAD5AF-7143-4D09-9F21-DB6505073465}" destId="{FC7FD8CF-AB19-45B6-AA4F-807C197A5E8C}" srcOrd="0" destOrd="0" presId="urn:microsoft.com/office/officeart/2005/8/layout/hList1"/>
    <dgm:cxn modelId="{8646ACD4-2504-483B-9D1A-40EBF03D5F38}" type="presParOf" srcId="{FC7FD8CF-AB19-45B6-AA4F-807C197A5E8C}" destId="{34855492-1834-4EC1-A242-6E8AB4951B15}" srcOrd="0" destOrd="0" presId="urn:microsoft.com/office/officeart/2005/8/layout/hList1"/>
    <dgm:cxn modelId="{768549BC-5F46-41AF-A1D2-38E562E4C454}" type="presParOf" srcId="{FC7FD8CF-AB19-45B6-AA4F-807C197A5E8C}" destId="{9465E19F-2AA5-4EDC-AA45-BAEE69572909}" srcOrd="1" destOrd="0" presId="urn:microsoft.com/office/officeart/2005/8/layout/hList1"/>
    <dgm:cxn modelId="{5E97D6C2-3871-4485-AFA9-19C3EABCAB07}" type="presParOf" srcId="{C1DAD5AF-7143-4D09-9F21-DB6505073465}" destId="{A1E1ECA1-1C29-4209-A399-9053F68E3F6E}" srcOrd="1" destOrd="0" presId="urn:microsoft.com/office/officeart/2005/8/layout/hList1"/>
    <dgm:cxn modelId="{E4543CB6-B62B-45EB-86AD-1B06A5CBCD92}" type="presParOf" srcId="{C1DAD5AF-7143-4D09-9F21-DB6505073465}" destId="{5E3680F4-CF39-4778-B5C1-E442F5442628}" srcOrd="2" destOrd="0" presId="urn:microsoft.com/office/officeart/2005/8/layout/hList1"/>
    <dgm:cxn modelId="{4C2322DE-B5DF-4D6A-8995-8EED00328891}" type="presParOf" srcId="{5E3680F4-CF39-4778-B5C1-E442F5442628}" destId="{E4F5AA63-B227-46A9-A6A3-9863BAC75A43}" srcOrd="0" destOrd="0" presId="urn:microsoft.com/office/officeart/2005/8/layout/hList1"/>
    <dgm:cxn modelId="{19380017-CB06-4633-8CBB-ED148D0B6974}" type="presParOf" srcId="{5E3680F4-CF39-4778-B5C1-E442F5442628}" destId="{C1AEF517-75FB-4B8C-B3A4-562B3295A4D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3A9410-FAA7-4E4D-8979-66CF39BC137F}" type="doc">
      <dgm:prSet loTypeId="urn:microsoft.com/office/officeart/2005/8/layout/hList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206A03BC-9DF7-4F87-9B79-B0D0B3F1570E}">
      <dgm:prSet phldrT="[ข้อความ]" custT="1"/>
      <dgm:spPr>
        <a:xfrm>
          <a:off x="189582" y="186241"/>
          <a:ext cx="4382425" cy="1215720"/>
        </a:xfrm>
        <a:prstGeom prst="rect">
          <a:avLst/>
        </a:prstGeom>
        <a:solidFill>
          <a:srgbClr val="1F497D">
            <a:lumMod val="40000"/>
            <a:lumOff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th-TH" sz="2800" b="1" dirty="0" smtClean="0">
              <a:solidFill>
                <a:srgbClr val="030317"/>
              </a:solidFill>
              <a:latin typeface="Angsana New" pitchFamily="18" charset="-34"/>
              <a:ea typeface="+mn-ea"/>
              <a:cs typeface="Angsana New" pitchFamily="18" charset="-34"/>
            </a:rPr>
            <a:t>คุณสมบัติที่คัดเข้า</a:t>
          </a:r>
          <a:endParaRPr lang="th-TH" sz="2800" b="1" dirty="0">
            <a:solidFill>
              <a:srgbClr val="030317"/>
            </a:solidFill>
            <a:latin typeface="Angsana New" pitchFamily="18" charset="-34"/>
            <a:ea typeface="+mn-ea"/>
            <a:cs typeface="Angsana New" pitchFamily="18" charset="-34"/>
          </a:endParaRPr>
        </a:p>
      </dgm:t>
    </dgm:pt>
    <dgm:pt modelId="{7E7E9595-48FD-47FB-8687-F98ED445A834}" type="parTrans" cxnId="{A8BC8788-154F-4F03-A727-D3C966E1F3AD}">
      <dgm:prSet/>
      <dgm:spPr/>
      <dgm:t>
        <a:bodyPr/>
        <a:lstStyle/>
        <a:p>
          <a:endParaRPr lang="th-TH"/>
        </a:p>
      </dgm:t>
    </dgm:pt>
    <dgm:pt modelId="{40161B63-C7EB-495D-97B3-ECE4C878A406}" type="sibTrans" cxnId="{A8BC8788-154F-4F03-A727-D3C966E1F3AD}">
      <dgm:prSet/>
      <dgm:spPr/>
      <dgm:t>
        <a:bodyPr/>
        <a:lstStyle/>
        <a:p>
          <a:endParaRPr lang="th-TH"/>
        </a:p>
      </dgm:t>
    </dgm:pt>
    <dgm:pt modelId="{54082BE4-9BE1-48D8-A153-EC76E2AB8CCA}">
      <dgm:prSet phldrT="[ข้อความ]" custT="1"/>
      <dgm:spPr>
        <a:xfrm>
          <a:off x="5003640" y="156259"/>
          <a:ext cx="4140359" cy="1668065"/>
        </a:xfrm>
        <a:prstGeom prst="rect">
          <a:avLst/>
        </a:prstGeom>
        <a:gradFill rotWithShape="0">
          <a:gsLst>
            <a:gs pos="0">
              <a:srgbClr val="4BACC6">
                <a:hueOff val="-9933876"/>
                <a:satOff val="39811"/>
                <a:lumOff val="8628"/>
                <a:alphaOff val="0"/>
                <a:shade val="51000"/>
                <a:satMod val="130000"/>
              </a:srgbClr>
            </a:gs>
            <a:gs pos="80000">
              <a:srgbClr val="4BACC6">
                <a:hueOff val="-9933876"/>
                <a:satOff val="39811"/>
                <a:lumOff val="8628"/>
                <a:alphaOff val="0"/>
                <a:shade val="93000"/>
                <a:satMod val="130000"/>
              </a:srgbClr>
            </a:gs>
            <a:gs pos="100000">
              <a:srgbClr val="4BACC6">
                <a:hueOff val="-9933876"/>
                <a:satOff val="39811"/>
                <a:lumOff val="862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th-TH" sz="2800" b="1" dirty="0" smtClean="0">
              <a:solidFill>
                <a:srgbClr val="030317"/>
              </a:solidFill>
              <a:latin typeface="Angsana New" pitchFamily="18" charset="-34"/>
              <a:ea typeface="+mn-ea"/>
              <a:cs typeface="Angsana New" pitchFamily="18" charset="-34"/>
            </a:rPr>
            <a:t>คุณสมบัติที่คัดออก</a:t>
          </a:r>
          <a:endParaRPr lang="th-TH" sz="2800" b="1" dirty="0">
            <a:solidFill>
              <a:srgbClr val="030317"/>
            </a:solidFill>
            <a:latin typeface="Angsana New" pitchFamily="18" charset="-34"/>
            <a:ea typeface="+mn-ea"/>
            <a:cs typeface="Angsana New" pitchFamily="18" charset="-34"/>
          </a:endParaRPr>
        </a:p>
      </dgm:t>
    </dgm:pt>
    <dgm:pt modelId="{F450039C-5639-471C-8E94-95FD53A72871}" type="parTrans" cxnId="{49E09000-2410-4C9E-977C-CCAC03A1C5BA}">
      <dgm:prSet/>
      <dgm:spPr/>
      <dgm:t>
        <a:bodyPr/>
        <a:lstStyle/>
        <a:p>
          <a:endParaRPr lang="th-TH"/>
        </a:p>
      </dgm:t>
    </dgm:pt>
    <dgm:pt modelId="{BEFAE6D4-BFBD-4A1C-9FA5-0BC6E57CF7F1}" type="sibTrans" cxnId="{49E09000-2410-4C9E-977C-CCAC03A1C5BA}">
      <dgm:prSet/>
      <dgm:spPr/>
      <dgm:t>
        <a:bodyPr/>
        <a:lstStyle/>
        <a:p>
          <a:endParaRPr lang="th-TH"/>
        </a:p>
      </dgm:t>
    </dgm:pt>
    <dgm:pt modelId="{F2741E0D-6730-41F6-8DEE-B1FDD603CBD3}">
      <dgm:prSet phldrT="[ข้อความ]" custT="1"/>
      <dgm:spPr>
        <a:xfrm>
          <a:off x="5037934" y="1478126"/>
          <a:ext cx="4055614" cy="3371770"/>
        </a:xfrm>
        <a:prstGeom prst="rect">
          <a:avLst/>
        </a:prstGeom>
        <a:solidFill>
          <a:srgbClr val="4BACC6">
            <a:tint val="40000"/>
            <a:alpha val="90000"/>
            <a:hueOff val="-10740482"/>
            <a:satOff val="48253"/>
            <a:lumOff val="3317"/>
            <a:alphaOff val="0"/>
          </a:srgbClr>
        </a:solidFill>
        <a:ln w="9525" cap="flat" cmpd="sng" algn="ctr">
          <a:solidFill>
            <a:srgbClr val="4BACC6">
              <a:tint val="40000"/>
              <a:alpha val="90000"/>
              <a:hueOff val="-10740482"/>
              <a:satOff val="48253"/>
              <a:lumOff val="3317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th-TH" sz="2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ngsana New" pitchFamily="18" charset="-34"/>
              <a:ea typeface="+mn-ea"/>
              <a:cs typeface="Angsana New" pitchFamily="18" charset="-34"/>
            </a:rPr>
            <a:t>ผู้ที่มีภาวะป่วยทางจิตหรือเกิดการเจ็บป่วยรุนแรงเช่น เหนื่อยหอบมาก จนต้องใส่ท่อช่วยหายใจหรือมีภาวะแทรกซ้อนอื่นๆตามมาระหว่างการเข้าร่วมวิจัยและจำเป็นต้องได้รับการรักษาแบบฉุกเฉิน</a:t>
          </a:r>
          <a:endParaRPr lang="th-TH" sz="2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ngsana New" pitchFamily="18" charset="-34"/>
            <a:ea typeface="+mn-ea"/>
            <a:cs typeface="Angsana New" pitchFamily="18" charset="-34"/>
          </a:endParaRPr>
        </a:p>
      </dgm:t>
    </dgm:pt>
    <dgm:pt modelId="{34BBF9B4-3E2E-4E94-84D9-7F8824F86290}" type="parTrans" cxnId="{D1F565A7-AD2A-4E63-B23D-C37E5F46BF99}">
      <dgm:prSet/>
      <dgm:spPr/>
      <dgm:t>
        <a:bodyPr/>
        <a:lstStyle/>
        <a:p>
          <a:endParaRPr lang="th-TH"/>
        </a:p>
      </dgm:t>
    </dgm:pt>
    <dgm:pt modelId="{0BBC5A77-F76E-4E8D-B69C-8EF7E2E02B3B}" type="sibTrans" cxnId="{D1F565A7-AD2A-4E63-B23D-C37E5F46BF99}">
      <dgm:prSet/>
      <dgm:spPr/>
      <dgm:t>
        <a:bodyPr/>
        <a:lstStyle/>
        <a:p>
          <a:endParaRPr lang="th-TH"/>
        </a:p>
      </dgm:t>
    </dgm:pt>
    <dgm:pt modelId="{B29552DD-CC9B-4493-A3F4-527AF4B4CFFD}">
      <dgm:prSet custT="1"/>
      <dgm:spPr>
        <a:xfrm>
          <a:off x="193606" y="1214678"/>
          <a:ext cx="4396145" cy="3755005"/>
        </a:xfrm>
        <a:prstGeom prst="rect">
          <a:avLst/>
        </a:prstGeom>
        <a:solidFill>
          <a:srgbClr val="1F497D">
            <a:lumMod val="20000"/>
            <a:lumOff val="80000"/>
            <a:alpha val="90000"/>
          </a:srgbClr>
        </a:solidFill>
        <a:ln w="9525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US" sz="2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ngsana New" pitchFamily="18" charset="-34"/>
              <a:ea typeface="+mn-ea"/>
              <a:cs typeface="Angsana New" pitchFamily="18" charset="-34"/>
            </a:rPr>
            <a:t>2. </a:t>
          </a:r>
          <a:r>
            <a:rPr lang="th-TH" sz="2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ngsana New" pitchFamily="18" charset="-34"/>
              <a:ea typeface="+mn-ea"/>
              <a:cs typeface="Angsana New" pitchFamily="18" charset="-34"/>
            </a:rPr>
            <a:t>มีความสามารถในการอ่าน เขียนภาษาไทยได้ ไม่มีปัญหาทางการได้ยิน</a:t>
          </a:r>
          <a:endParaRPr lang="en-US" sz="2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ngsana New" pitchFamily="18" charset="-34"/>
            <a:ea typeface="+mn-ea"/>
            <a:cs typeface="Angsana New" pitchFamily="18" charset="-34"/>
          </a:endParaRPr>
        </a:p>
      </dgm:t>
    </dgm:pt>
    <dgm:pt modelId="{A5A7A28C-63A7-40D3-805C-542BF82F2642}" type="parTrans" cxnId="{C11DFA9F-D244-484B-AF8B-C17972F3F8AD}">
      <dgm:prSet/>
      <dgm:spPr/>
      <dgm:t>
        <a:bodyPr/>
        <a:lstStyle/>
        <a:p>
          <a:endParaRPr lang="th-TH"/>
        </a:p>
      </dgm:t>
    </dgm:pt>
    <dgm:pt modelId="{6547A5A9-1F32-4B95-9311-07CAAA36AE5B}" type="sibTrans" cxnId="{C11DFA9F-D244-484B-AF8B-C17972F3F8AD}">
      <dgm:prSet/>
      <dgm:spPr/>
      <dgm:t>
        <a:bodyPr/>
        <a:lstStyle/>
        <a:p>
          <a:endParaRPr lang="th-TH"/>
        </a:p>
      </dgm:t>
    </dgm:pt>
    <dgm:pt modelId="{7B6A4A6B-E863-4A48-8A14-0A64166BE8EB}">
      <dgm:prSet phldrT="[ข้อความ]" custT="1"/>
      <dgm:spPr>
        <a:xfrm>
          <a:off x="193606" y="1214678"/>
          <a:ext cx="4396145" cy="3755005"/>
        </a:xfrm>
        <a:prstGeom prst="rect">
          <a:avLst/>
        </a:prstGeom>
        <a:solidFill>
          <a:srgbClr val="1F497D">
            <a:lumMod val="20000"/>
            <a:lumOff val="80000"/>
            <a:alpha val="90000"/>
          </a:srgbClr>
        </a:solidFill>
        <a:ln w="9525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US" sz="2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ngsana New" pitchFamily="18" charset="-34"/>
              <a:ea typeface="+mn-ea"/>
              <a:cs typeface="Angsana New" pitchFamily="18" charset="-34"/>
            </a:rPr>
            <a:t>1.</a:t>
          </a:r>
          <a:r>
            <a:rPr lang="th-TH" sz="2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ngsana New" pitchFamily="18" charset="-34"/>
              <a:ea typeface="+mn-ea"/>
              <a:cs typeface="Angsana New" pitchFamily="18" charset="-34"/>
            </a:rPr>
            <a:t> อายุระหว่าง </a:t>
          </a:r>
          <a:r>
            <a:rPr lang="en-US" sz="2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ngsana New" pitchFamily="18" charset="-34"/>
              <a:ea typeface="+mn-ea"/>
              <a:cs typeface="Angsana New" pitchFamily="18" charset="-34"/>
            </a:rPr>
            <a:t>18 </a:t>
          </a:r>
          <a:r>
            <a:rPr lang="th-TH" sz="2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ngsana New" pitchFamily="18" charset="-34"/>
              <a:ea typeface="+mn-ea"/>
              <a:cs typeface="Angsana New" pitchFamily="18" charset="-34"/>
            </a:rPr>
            <a:t>ปี ขึ้นไปและได้รับการวินิจฉัยจากแพทย์ว่าติดเชื้อ</a:t>
          </a:r>
          <a:r>
            <a:rPr lang="th-TH" sz="2800" b="1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ngsana New" pitchFamily="18" charset="-34"/>
              <a:ea typeface="+mn-ea"/>
              <a:cs typeface="Angsana New" pitchFamily="18" charset="-34"/>
            </a:rPr>
            <a:t>เอช</a:t>
          </a:r>
          <a:r>
            <a:rPr lang="th-TH" sz="2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ngsana New" pitchFamily="18" charset="-34"/>
              <a:ea typeface="+mn-ea"/>
              <a:cs typeface="Angsana New" pitchFamily="18" charset="-34"/>
            </a:rPr>
            <a:t>ไอวี   </a:t>
          </a:r>
          <a:r>
            <a:rPr lang="th-TH" sz="2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ngsana New" pitchFamily="18" charset="-34"/>
              <a:ea typeface="+mn-ea"/>
              <a:cs typeface="Angsana New" pitchFamily="18" charset="-34"/>
            </a:rPr>
            <a:t>ทั้ง</a:t>
          </a:r>
          <a:r>
            <a:rPr lang="th-TH" sz="2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ngsana New" pitchFamily="18" charset="-34"/>
              <a:ea typeface="+mn-ea"/>
              <a:cs typeface="Angsana New" pitchFamily="18" charset="-34"/>
            </a:rPr>
            <a:t>รายเก่าและรายใหม่ที่เป็นวัณโรคปอดครั้งแรกที่ต้องรับการรักษาในโรงพยาบาล</a:t>
          </a:r>
          <a:endParaRPr lang="th-TH" sz="2600" b="1" dirty="0">
            <a:solidFill>
              <a:sysClr val="windowText" lastClr="000000">
                <a:lumMod val="75000"/>
              </a:sysClr>
            </a:solidFill>
            <a:latin typeface="Angsana New" pitchFamily="18" charset="-34"/>
            <a:ea typeface="+mn-ea"/>
            <a:cs typeface="Angsana New" pitchFamily="18" charset="-34"/>
          </a:endParaRPr>
        </a:p>
      </dgm:t>
    </dgm:pt>
    <dgm:pt modelId="{BA8C6752-AE39-4352-9220-498BE92FFF95}" type="parTrans" cxnId="{356A494A-FEEA-4EA8-BE69-7118AE43988E}">
      <dgm:prSet/>
      <dgm:spPr/>
      <dgm:t>
        <a:bodyPr/>
        <a:lstStyle/>
        <a:p>
          <a:endParaRPr lang="th-TH"/>
        </a:p>
      </dgm:t>
    </dgm:pt>
    <dgm:pt modelId="{C2A25A6A-BC80-42AF-88EA-9CF8A7FBE431}" type="sibTrans" cxnId="{356A494A-FEEA-4EA8-BE69-7118AE43988E}">
      <dgm:prSet/>
      <dgm:spPr/>
      <dgm:t>
        <a:bodyPr/>
        <a:lstStyle/>
        <a:p>
          <a:endParaRPr lang="th-TH"/>
        </a:p>
      </dgm:t>
    </dgm:pt>
    <dgm:pt modelId="{6E1F5AC3-737C-47BC-A150-C73DBE7D7DEF}" type="pres">
      <dgm:prSet presAssocID="{293A9410-FAA7-4E4D-8979-66CF39BC137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35F00334-900A-4020-8FB2-07EE7C4941D0}" type="pres">
      <dgm:prSet presAssocID="{206A03BC-9DF7-4F87-9B79-B0D0B3F1570E}" presName="composite" presStyleCnt="0"/>
      <dgm:spPr/>
    </dgm:pt>
    <dgm:pt modelId="{6B3C3BC1-13BD-4080-B58F-09D67088857D}" type="pres">
      <dgm:prSet presAssocID="{206A03BC-9DF7-4F87-9B79-B0D0B3F1570E}" presName="parTx" presStyleLbl="alignNode1" presStyleIdx="0" presStyleCnt="2" custScaleX="105090" custScaleY="100000" custLinFactNeighborX="4091" custLinFactNeighborY="-46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9543312-68CA-4850-87D9-1308411B0E88}" type="pres">
      <dgm:prSet presAssocID="{206A03BC-9DF7-4F87-9B79-B0D0B3F1570E}" presName="desTx" presStyleLbl="alignAccFollowNode1" presStyleIdx="0" presStyleCnt="2" custScaleX="105419" custScaleY="106898" custLinFactNeighborX="4352" custLinFactNeighborY="-347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39D797B-B3F5-46A8-89D7-C75BACAA2871}" type="pres">
      <dgm:prSet presAssocID="{40161B63-C7EB-495D-97B3-ECE4C878A406}" presName="space" presStyleCnt="0"/>
      <dgm:spPr/>
    </dgm:pt>
    <dgm:pt modelId="{0AD01EB7-BF3D-4E15-9E68-7212D41B18C2}" type="pres">
      <dgm:prSet presAssocID="{54082BE4-9BE1-48D8-A153-EC76E2AB8CCA}" presName="composite" presStyleCnt="0"/>
      <dgm:spPr/>
    </dgm:pt>
    <dgm:pt modelId="{96047BC0-84E2-451A-BBDC-0A15CEAA40EF}" type="pres">
      <dgm:prSet presAssocID="{54082BE4-9BE1-48D8-A153-EC76E2AB8CCA}" presName="parTx" presStyleLbl="alignNode1" presStyleIdx="1" presStyleCnt="2" custScaleX="99642" custScaleY="137208" custLinFactNeighborX="1229" custLinFactNeighborY="-56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1CB1066-BA2D-4957-8CEC-25FC8917A1B8}" type="pres">
      <dgm:prSet presAssocID="{54082BE4-9BE1-48D8-A153-EC76E2AB8CCA}" presName="desTx" presStyleLbl="alignAccFollowNode1" presStyleIdx="1" presStyleCnt="2" custScaleX="98617" custScaleY="95988" custLinFactNeighborX="618" custLinFactNeighborY="-737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4FE5DA6E-F57C-4C6F-A614-B60FBB039245}" type="presOf" srcId="{F2741E0D-6730-41F6-8DEE-B1FDD603CBD3}" destId="{B1CB1066-BA2D-4957-8CEC-25FC8917A1B8}" srcOrd="0" destOrd="0" presId="urn:microsoft.com/office/officeart/2005/8/layout/hList1"/>
    <dgm:cxn modelId="{2BCC2B5A-E9FE-424F-86A2-3F0ACAE16532}" type="presOf" srcId="{293A9410-FAA7-4E4D-8979-66CF39BC137F}" destId="{6E1F5AC3-737C-47BC-A150-C73DBE7D7DEF}" srcOrd="0" destOrd="0" presId="urn:microsoft.com/office/officeart/2005/8/layout/hList1"/>
    <dgm:cxn modelId="{D1F565A7-AD2A-4E63-B23D-C37E5F46BF99}" srcId="{54082BE4-9BE1-48D8-A153-EC76E2AB8CCA}" destId="{F2741E0D-6730-41F6-8DEE-B1FDD603CBD3}" srcOrd="0" destOrd="0" parTransId="{34BBF9B4-3E2E-4E94-84D9-7F8824F86290}" sibTransId="{0BBC5A77-F76E-4E8D-B69C-8EF7E2E02B3B}"/>
    <dgm:cxn modelId="{A8BC8788-154F-4F03-A727-D3C966E1F3AD}" srcId="{293A9410-FAA7-4E4D-8979-66CF39BC137F}" destId="{206A03BC-9DF7-4F87-9B79-B0D0B3F1570E}" srcOrd="0" destOrd="0" parTransId="{7E7E9595-48FD-47FB-8687-F98ED445A834}" sibTransId="{40161B63-C7EB-495D-97B3-ECE4C878A406}"/>
    <dgm:cxn modelId="{356A494A-FEEA-4EA8-BE69-7118AE43988E}" srcId="{206A03BC-9DF7-4F87-9B79-B0D0B3F1570E}" destId="{7B6A4A6B-E863-4A48-8A14-0A64166BE8EB}" srcOrd="0" destOrd="0" parTransId="{BA8C6752-AE39-4352-9220-498BE92FFF95}" sibTransId="{C2A25A6A-BC80-42AF-88EA-9CF8A7FBE431}"/>
    <dgm:cxn modelId="{C34DF09C-A54E-4772-8B1A-20F5E4994B4C}" type="presOf" srcId="{206A03BC-9DF7-4F87-9B79-B0D0B3F1570E}" destId="{6B3C3BC1-13BD-4080-B58F-09D67088857D}" srcOrd="0" destOrd="0" presId="urn:microsoft.com/office/officeart/2005/8/layout/hList1"/>
    <dgm:cxn modelId="{DFD447EC-06B0-4233-B71B-1D2DF4F09CA1}" type="presOf" srcId="{7B6A4A6B-E863-4A48-8A14-0A64166BE8EB}" destId="{79543312-68CA-4850-87D9-1308411B0E88}" srcOrd="0" destOrd="0" presId="urn:microsoft.com/office/officeart/2005/8/layout/hList1"/>
    <dgm:cxn modelId="{49E09000-2410-4C9E-977C-CCAC03A1C5BA}" srcId="{293A9410-FAA7-4E4D-8979-66CF39BC137F}" destId="{54082BE4-9BE1-48D8-A153-EC76E2AB8CCA}" srcOrd="1" destOrd="0" parTransId="{F450039C-5639-471C-8E94-95FD53A72871}" sibTransId="{BEFAE6D4-BFBD-4A1C-9FA5-0BC6E57CF7F1}"/>
    <dgm:cxn modelId="{A6DF322F-5D9D-448C-A13B-0E4FBBAB445B}" type="presOf" srcId="{54082BE4-9BE1-48D8-A153-EC76E2AB8CCA}" destId="{96047BC0-84E2-451A-BBDC-0A15CEAA40EF}" srcOrd="0" destOrd="0" presId="urn:microsoft.com/office/officeart/2005/8/layout/hList1"/>
    <dgm:cxn modelId="{DDAA4AEA-E5FD-4DE5-A0B5-854F11AD6282}" type="presOf" srcId="{B29552DD-CC9B-4493-A3F4-527AF4B4CFFD}" destId="{79543312-68CA-4850-87D9-1308411B0E88}" srcOrd="0" destOrd="1" presId="urn:microsoft.com/office/officeart/2005/8/layout/hList1"/>
    <dgm:cxn modelId="{C11DFA9F-D244-484B-AF8B-C17972F3F8AD}" srcId="{206A03BC-9DF7-4F87-9B79-B0D0B3F1570E}" destId="{B29552DD-CC9B-4493-A3F4-527AF4B4CFFD}" srcOrd="1" destOrd="0" parTransId="{A5A7A28C-63A7-40D3-805C-542BF82F2642}" sibTransId="{6547A5A9-1F32-4B95-9311-07CAAA36AE5B}"/>
    <dgm:cxn modelId="{3F40690C-ED1D-4130-B758-E1B055CA1230}" type="presParOf" srcId="{6E1F5AC3-737C-47BC-A150-C73DBE7D7DEF}" destId="{35F00334-900A-4020-8FB2-07EE7C4941D0}" srcOrd="0" destOrd="0" presId="urn:microsoft.com/office/officeart/2005/8/layout/hList1"/>
    <dgm:cxn modelId="{A0436224-B352-442D-B14F-069CF2607551}" type="presParOf" srcId="{35F00334-900A-4020-8FB2-07EE7C4941D0}" destId="{6B3C3BC1-13BD-4080-B58F-09D67088857D}" srcOrd="0" destOrd="0" presId="urn:microsoft.com/office/officeart/2005/8/layout/hList1"/>
    <dgm:cxn modelId="{F2BD70D3-E4B4-41C8-BEAA-68047ECA81E9}" type="presParOf" srcId="{35F00334-900A-4020-8FB2-07EE7C4941D0}" destId="{79543312-68CA-4850-87D9-1308411B0E88}" srcOrd="1" destOrd="0" presId="urn:microsoft.com/office/officeart/2005/8/layout/hList1"/>
    <dgm:cxn modelId="{58C010C1-9CCB-4A39-A0E6-7925EC93BE00}" type="presParOf" srcId="{6E1F5AC3-737C-47BC-A150-C73DBE7D7DEF}" destId="{939D797B-B3F5-46A8-89D7-C75BACAA2871}" srcOrd="1" destOrd="0" presId="urn:microsoft.com/office/officeart/2005/8/layout/hList1"/>
    <dgm:cxn modelId="{A8EFB07E-D612-4D22-9CDE-968BE649FD66}" type="presParOf" srcId="{6E1F5AC3-737C-47BC-A150-C73DBE7D7DEF}" destId="{0AD01EB7-BF3D-4E15-9E68-7212D41B18C2}" srcOrd="2" destOrd="0" presId="urn:microsoft.com/office/officeart/2005/8/layout/hList1"/>
    <dgm:cxn modelId="{E7B8D1D1-BD8E-44C2-9AD3-82187F1C8868}" type="presParOf" srcId="{0AD01EB7-BF3D-4E15-9E68-7212D41B18C2}" destId="{96047BC0-84E2-451A-BBDC-0A15CEAA40EF}" srcOrd="0" destOrd="0" presId="urn:microsoft.com/office/officeart/2005/8/layout/hList1"/>
    <dgm:cxn modelId="{CC3692F6-5F1A-4DC1-9D5F-AAF154A10CE0}" type="presParOf" srcId="{0AD01EB7-BF3D-4E15-9E68-7212D41B18C2}" destId="{B1CB1066-BA2D-4957-8CEC-25FC8917A1B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F5C949-DDA2-4799-8BAC-F1D5652D39A1}" type="doc">
      <dgm:prSet loTypeId="urn:microsoft.com/office/officeart/2005/8/layout/hList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CB5A53C6-E802-4CFA-AAEC-57D18C01358E}">
      <dgm:prSet phldrT="[ข้อความ]" custT="1"/>
      <dgm:spPr>
        <a:xfrm>
          <a:off x="27507" y="0"/>
          <a:ext cx="4232671" cy="1693068"/>
        </a:xfrm>
        <a:prstGeom prst="rect">
          <a:avLst/>
        </a:prstGeom>
        <a:solidFill>
          <a:srgbClr val="FF6700">
            <a:lumMod val="60000"/>
            <a:lumOff val="40000"/>
          </a:srgbClr>
        </a:solidFill>
        <a:ln>
          <a:solidFill>
            <a:srgbClr val="FF6700">
              <a:lumMod val="60000"/>
              <a:lumOff val="40000"/>
            </a:srgb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th-TH" sz="3200" b="1" dirty="0" smtClean="0">
              <a:solidFill>
                <a:srgbClr val="030317"/>
              </a:solidFill>
              <a:latin typeface="Angsana New" pitchFamily="18" charset="-34"/>
              <a:ea typeface="+mn-ea"/>
              <a:cs typeface="Angsana New" pitchFamily="18" charset="-34"/>
            </a:rPr>
            <a:t>1. เครื่องมือที่ใช้เก็บรวบรวมข้อมูล</a:t>
          </a:r>
          <a:endParaRPr lang="th-TH" sz="3200" b="1" dirty="0">
            <a:solidFill>
              <a:srgbClr val="030317"/>
            </a:solidFill>
            <a:latin typeface="Angsana New" pitchFamily="18" charset="-34"/>
            <a:ea typeface="+mn-ea"/>
            <a:cs typeface="Angsana New" pitchFamily="18" charset="-34"/>
          </a:endParaRPr>
        </a:p>
      </dgm:t>
    </dgm:pt>
    <dgm:pt modelId="{C02B2E2C-52F7-47F8-86AA-C38C4DF4D726}" type="parTrans" cxnId="{86623D86-81B1-4BB2-93A1-26B8083A586D}">
      <dgm:prSet/>
      <dgm:spPr/>
      <dgm:t>
        <a:bodyPr/>
        <a:lstStyle/>
        <a:p>
          <a:endParaRPr lang="th-TH"/>
        </a:p>
      </dgm:t>
    </dgm:pt>
    <dgm:pt modelId="{4B4FDF6D-4757-48B5-9F24-2474E860D9F6}" type="sibTrans" cxnId="{86623D86-81B1-4BB2-93A1-26B8083A586D}">
      <dgm:prSet/>
      <dgm:spPr/>
      <dgm:t>
        <a:bodyPr/>
        <a:lstStyle/>
        <a:p>
          <a:endParaRPr lang="th-TH"/>
        </a:p>
      </dgm:t>
    </dgm:pt>
    <dgm:pt modelId="{098FBD10-78A7-47CB-B725-90F0B519C4E1}">
      <dgm:prSet phldrT="[ข้อความ]" custT="1"/>
      <dgm:spPr>
        <a:xfrm>
          <a:off x="841" y="1579894"/>
          <a:ext cx="4294976" cy="3609792"/>
        </a:xfrm>
        <a:prstGeom prst="rect">
          <a:avLst/>
        </a:prstGeom>
        <a:solidFill>
          <a:srgbClr val="FF6700">
            <a:lumMod val="20000"/>
            <a:lumOff val="80000"/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th-TH" sz="2800" b="1" dirty="0" smtClean="0">
              <a:solidFill>
                <a:srgbClr val="2B166E"/>
              </a:solidFill>
              <a:latin typeface="Angsana New" pitchFamily="18" charset="-34"/>
              <a:ea typeface="+mn-ea"/>
              <a:cs typeface="Angsana New" pitchFamily="18" charset="-34"/>
            </a:rPr>
            <a:t>แบบสัมภาษณ์ข้อมูลทั่วไป</a:t>
          </a:r>
          <a:endParaRPr lang="th-TH" sz="2800" b="1" dirty="0">
            <a:solidFill>
              <a:srgbClr val="2B166E"/>
            </a:solidFill>
            <a:latin typeface="Angsana New" pitchFamily="18" charset="-34"/>
            <a:ea typeface="+mn-ea"/>
            <a:cs typeface="Angsana New" pitchFamily="18" charset="-34"/>
          </a:endParaRPr>
        </a:p>
      </dgm:t>
    </dgm:pt>
    <dgm:pt modelId="{8E6FEEC2-3B76-4BEC-BE09-EE74B45F3472}" type="parTrans" cxnId="{D9405791-5357-4889-A34A-F81B9AB023E3}">
      <dgm:prSet/>
      <dgm:spPr/>
      <dgm:t>
        <a:bodyPr/>
        <a:lstStyle/>
        <a:p>
          <a:endParaRPr lang="th-TH"/>
        </a:p>
      </dgm:t>
    </dgm:pt>
    <dgm:pt modelId="{CCDCD486-00CF-427F-96A0-31FD3A89615F}" type="sibTrans" cxnId="{D9405791-5357-4889-A34A-F81B9AB023E3}">
      <dgm:prSet/>
      <dgm:spPr/>
      <dgm:t>
        <a:bodyPr/>
        <a:lstStyle/>
        <a:p>
          <a:endParaRPr lang="th-TH"/>
        </a:p>
      </dgm:t>
    </dgm:pt>
    <dgm:pt modelId="{65C06D1B-DD0C-4CB9-8A26-7BBB344E72C1}">
      <dgm:prSet phldrT="[ข้อความ]" custT="1"/>
      <dgm:spPr>
        <a:xfrm>
          <a:off x="4910190" y="0"/>
          <a:ext cx="4232671" cy="1647370"/>
        </a:xfrm>
        <a:prstGeom prst="rect">
          <a:avLst/>
        </a:prstGeom>
        <a:solidFill>
          <a:srgbClr val="71685A">
            <a:lumMod val="60000"/>
            <a:lumOff val="4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th-TH" sz="3200" b="1" dirty="0" smtClean="0">
              <a:solidFill>
                <a:srgbClr val="030317"/>
              </a:solidFill>
              <a:latin typeface="Angsana New" pitchFamily="18" charset="-34"/>
              <a:ea typeface="+mn-ea"/>
              <a:cs typeface="Angsana New" pitchFamily="18" charset="-34"/>
            </a:rPr>
            <a:t>2. เครื่องมือที่ใช้ในการทดลอง</a:t>
          </a:r>
          <a:endParaRPr lang="th-TH" sz="3200" b="1" dirty="0">
            <a:solidFill>
              <a:srgbClr val="030317"/>
            </a:solidFill>
            <a:latin typeface="Angsana New" pitchFamily="18" charset="-34"/>
            <a:ea typeface="+mn-ea"/>
            <a:cs typeface="Angsana New" pitchFamily="18" charset="-34"/>
          </a:endParaRPr>
        </a:p>
      </dgm:t>
    </dgm:pt>
    <dgm:pt modelId="{D42FC8E4-2882-48AD-8780-0433424CC16F}" type="parTrans" cxnId="{CE250B9C-8677-4475-978A-74233648559C}">
      <dgm:prSet/>
      <dgm:spPr/>
      <dgm:t>
        <a:bodyPr/>
        <a:lstStyle/>
        <a:p>
          <a:endParaRPr lang="th-TH"/>
        </a:p>
      </dgm:t>
    </dgm:pt>
    <dgm:pt modelId="{69000D29-F11A-4DC9-BF6C-95BF952696FA}" type="sibTrans" cxnId="{CE250B9C-8677-4475-978A-74233648559C}">
      <dgm:prSet/>
      <dgm:spPr/>
      <dgm:t>
        <a:bodyPr/>
        <a:lstStyle/>
        <a:p>
          <a:endParaRPr lang="th-TH"/>
        </a:p>
      </dgm:t>
    </dgm:pt>
    <dgm:pt modelId="{B0A2AA7C-239F-4506-86F0-D09AE5F97B85}">
      <dgm:prSet phldrT="[ข้อความ]" custT="1"/>
      <dgm:spPr>
        <a:xfrm>
          <a:off x="4888476" y="1559066"/>
          <a:ext cx="4254766" cy="3699138"/>
        </a:xfrm>
        <a:prstGeom prst="rect">
          <a:avLst/>
        </a:prstGeom>
        <a:solidFill>
          <a:srgbClr val="71685A">
            <a:lumMod val="20000"/>
            <a:lumOff val="80000"/>
            <a:alpha val="90000"/>
          </a:srgbClr>
        </a:solidFill>
        <a:ln>
          <a:solidFill>
            <a:srgbClr val="956B43">
              <a:lumMod val="40000"/>
              <a:lumOff val="60000"/>
            </a:srgb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th-TH" sz="2800" b="1" dirty="0" smtClean="0">
              <a:solidFill>
                <a:srgbClr val="030317"/>
              </a:solidFill>
              <a:latin typeface="Angsana New" pitchFamily="18" charset="-34"/>
              <a:ea typeface="+mn-ea"/>
              <a:cs typeface="Angsana New" pitchFamily="18" charset="-34"/>
            </a:rPr>
            <a:t>โปรแกรมส่งเสริมการจัดการตนเองประกอบด้วย แบบประเมินความรู้ แผนการให้ความรู้      สื่อนำเสนอภาพนิ่ง  ภาพพลิก  ตัวแบบ  สมุดบันทึก คู่มือการจัดการตนเอง</a:t>
          </a:r>
          <a:endParaRPr lang="th-TH" sz="2800" b="1" dirty="0">
            <a:solidFill>
              <a:srgbClr val="030317"/>
            </a:solidFill>
            <a:latin typeface="Angsana New" pitchFamily="18" charset="-34"/>
            <a:ea typeface="+mn-ea"/>
            <a:cs typeface="Angsana New" pitchFamily="18" charset="-34"/>
          </a:endParaRPr>
        </a:p>
      </dgm:t>
    </dgm:pt>
    <dgm:pt modelId="{B905CA9E-29F4-4A68-A94B-542C8ADA248C}" type="parTrans" cxnId="{F3E13DC8-2553-497F-9792-0CC9E0E79FCA}">
      <dgm:prSet/>
      <dgm:spPr/>
      <dgm:t>
        <a:bodyPr/>
        <a:lstStyle/>
        <a:p>
          <a:endParaRPr lang="th-TH"/>
        </a:p>
      </dgm:t>
    </dgm:pt>
    <dgm:pt modelId="{E24680A6-8BBD-43C0-93EE-D4E27C92BB4E}" type="sibTrans" cxnId="{F3E13DC8-2553-497F-9792-0CC9E0E79FCA}">
      <dgm:prSet/>
      <dgm:spPr/>
      <dgm:t>
        <a:bodyPr/>
        <a:lstStyle/>
        <a:p>
          <a:endParaRPr lang="th-TH"/>
        </a:p>
      </dgm:t>
    </dgm:pt>
    <dgm:pt modelId="{2B6F42E4-463B-42BA-93BB-AD79485FF3C6}">
      <dgm:prSet phldrT="[ข้อความ]" custT="1"/>
      <dgm:spPr>
        <a:xfrm>
          <a:off x="841" y="1579894"/>
          <a:ext cx="4294976" cy="3609792"/>
        </a:xfrm>
        <a:prstGeom prst="rect">
          <a:avLst/>
        </a:prstGeom>
        <a:solidFill>
          <a:srgbClr val="FF6700">
            <a:lumMod val="20000"/>
            <a:lumOff val="80000"/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th-TH" sz="2800" b="1" dirty="0" smtClean="0">
              <a:solidFill>
                <a:srgbClr val="2B166E"/>
              </a:solidFill>
              <a:latin typeface="Angsana New" pitchFamily="18" charset="-34"/>
              <a:ea typeface="+mn-ea"/>
              <a:cs typeface="Angsana New" pitchFamily="18" charset="-34"/>
            </a:rPr>
            <a:t>แบบประเมินความสม่ำเสมอในการรับประทานยา</a:t>
          </a:r>
          <a:endParaRPr lang="th-TH" sz="2800" b="1" dirty="0">
            <a:solidFill>
              <a:srgbClr val="2B166E"/>
            </a:solidFill>
            <a:latin typeface="Angsana New" pitchFamily="18" charset="-34"/>
            <a:ea typeface="+mn-ea"/>
            <a:cs typeface="Angsana New" pitchFamily="18" charset="-34"/>
          </a:endParaRPr>
        </a:p>
      </dgm:t>
    </dgm:pt>
    <dgm:pt modelId="{24C65E46-62BA-4E8D-9203-8605DB48715C}" type="parTrans" cxnId="{08BB4228-563F-476C-B532-66C6BD83B2CD}">
      <dgm:prSet/>
      <dgm:spPr/>
      <dgm:t>
        <a:bodyPr/>
        <a:lstStyle/>
        <a:p>
          <a:endParaRPr lang="th-TH"/>
        </a:p>
      </dgm:t>
    </dgm:pt>
    <dgm:pt modelId="{1A348AB4-D738-4400-8EAA-2990D922406A}" type="sibTrans" cxnId="{08BB4228-563F-476C-B532-66C6BD83B2CD}">
      <dgm:prSet/>
      <dgm:spPr/>
      <dgm:t>
        <a:bodyPr/>
        <a:lstStyle/>
        <a:p>
          <a:endParaRPr lang="th-TH"/>
        </a:p>
      </dgm:t>
    </dgm:pt>
    <dgm:pt modelId="{91F6AC80-1472-4822-98C4-90FC03E1EFBF}">
      <dgm:prSet phldrT="[ข้อความ]" custT="1"/>
      <dgm:spPr>
        <a:xfrm>
          <a:off x="4888476" y="1559066"/>
          <a:ext cx="4254766" cy="3699138"/>
        </a:xfrm>
        <a:prstGeom prst="rect">
          <a:avLst/>
        </a:prstGeom>
        <a:solidFill>
          <a:srgbClr val="71685A">
            <a:lumMod val="20000"/>
            <a:lumOff val="80000"/>
            <a:alpha val="90000"/>
          </a:srgbClr>
        </a:solidFill>
        <a:ln>
          <a:solidFill>
            <a:srgbClr val="956B43">
              <a:lumMod val="40000"/>
              <a:lumOff val="60000"/>
            </a:srgb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endParaRPr lang="th-TH" sz="2800" b="1" dirty="0">
            <a:solidFill>
              <a:srgbClr val="030317"/>
            </a:solidFill>
            <a:latin typeface="Angsana New" pitchFamily="18" charset="-34"/>
            <a:ea typeface="+mn-ea"/>
            <a:cs typeface="Angsana New" pitchFamily="18" charset="-34"/>
          </a:endParaRPr>
        </a:p>
      </dgm:t>
    </dgm:pt>
    <dgm:pt modelId="{788EA09B-135D-4E09-96EB-5441BAAE026B}" type="parTrans" cxnId="{BCF295BC-8D2F-4856-8059-01DFF709945F}">
      <dgm:prSet/>
      <dgm:spPr/>
      <dgm:t>
        <a:bodyPr/>
        <a:lstStyle/>
        <a:p>
          <a:endParaRPr lang="th-TH"/>
        </a:p>
      </dgm:t>
    </dgm:pt>
    <dgm:pt modelId="{B276173D-C916-43CE-9C57-14147CCBDA31}" type="sibTrans" cxnId="{BCF295BC-8D2F-4856-8059-01DFF709945F}">
      <dgm:prSet/>
      <dgm:spPr/>
      <dgm:t>
        <a:bodyPr/>
        <a:lstStyle/>
        <a:p>
          <a:endParaRPr lang="th-TH"/>
        </a:p>
      </dgm:t>
    </dgm:pt>
    <dgm:pt modelId="{BABE4E52-EF6E-456A-BFA4-0D58E4641C55}">
      <dgm:prSet phldrT="[ข้อความ]" custT="1"/>
      <dgm:spPr>
        <a:xfrm>
          <a:off x="841" y="1579894"/>
          <a:ext cx="4294976" cy="3609792"/>
        </a:xfrm>
        <a:prstGeom prst="rect">
          <a:avLst/>
        </a:prstGeom>
        <a:solidFill>
          <a:srgbClr val="FF6700">
            <a:lumMod val="20000"/>
            <a:lumOff val="80000"/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th-TH" sz="2800" b="1" dirty="0" smtClean="0">
              <a:solidFill>
                <a:srgbClr val="2B166E"/>
              </a:solidFill>
              <a:latin typeface="Angsana New" pitchFamily="18" charset="-34"/>
              <a:ea typeface="+mn-ea"/>
              <a:cs typeface="Angsana New" pitchFamily="18" charset="-34"/>
            </a:rPr>
            <a:t>แบบประเมินการป้องกันการแพร่กระจายเชื้อ</a:t>
          </a:r>
          <a:endParaRPr lang="th-TH" sz="2800" b="1" dirty="0">
            <a:solidFill>
              <a:srgbClr val="2B166E"/>
            </a:solidFill>
            <a:latin typeface="Angsana New" pitchFamily="18" charset="-34"/>
            <a:ea typeface="+mn-ea"/>
            <a:cs typeface="Angsana New" pitchFamily="18" charset="-34"/>
          </a:endParaRPr>
        </a:p>
      </dgm:t>
    </dgm:pt>
    <dgm:pt modelId="{8ACB0D99-DA07-4E23-BDC0-7D90FF67F871}" type="parTrans" cxnId="{DD6E2616-F600-44F3-ABD1-DC9750D14C25}">
      <dgm:prSet/>
      <dgm:spPr/>
      <dgm:t>
        <a:bodyPr/>
        <a:lstStyle/>
        <a:p>
          <a:endParaRPr lang="th-TH"/>
        </a:p>
      </dgm:t>
    </dgm:pt>
    <dgm:pt modelId="{E2731AE5-708D-448B-A10F-CAF609037849}" type="sibTrans" cxnId="{DD6E2616-F600-44F3-ABD1-DC9750D14C25}">
      <dgm:prSet/>
      <dgm:spPr/>
      <dgm:t>
        <a:bodyPr/>
        <a:lstStyle/>
        <a:p>
          <a:endParaRPr lang="th-TH"/>
        </a:p>
      </dgm:t>
    </dgm:pt>
    <dgm:pt modelId="{D61AA9C6-ADF5-464F-A3F3-A205A944A08C}" type="pres">
      <dgm:prSet presAssocID="{A0F5C949-DDA2-4799-8BAC-F1D5652D39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553F749C-E729-4EA6-A14F-1A36BD9C9346}" type="pres">
      <dgm:prSet presAssocID="{CB5A53C6-E802-4CFA-AAEC-57D18C01358E}" presName="composite" presStyleCnt="0"/>
      <dgm:spPr/>
    </dgm:pt>
    <dgm:pt modelId="{1B06C53A-0654-46C2-AA87-6350350D70F4}" type="pres">
      <dgm:prSet presAssocID="{CB5A53C6-E802-4CFA-AAEC-57D18C01358E}" presName="parTx" presStyleLbl="alignNode1" presStyleIdx="0" presStyleCnt="2" custScaleY="102774" custLinFactNeighborX="-106" custLinFactNeighborY="-858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2AED24F-9604-41D7-AE8B-2FD14906C617}" type="pres">
      <dgm:prSet presAssocID="{CB5A53C6-E802-4CFA-AAEC-57D18C01358E}" presName="desTx" presStyleLbl="alignAccFollowNode1" presStyleIdx="0" presStyleCnt="2" custAng="0" custScaleX="101472" custScaleY="111227" custLinFactNeighborY="-447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F5197A3-2301-4E57-B8CF-27A09F64D53B}" type="pres">
      <dgm:prSet presAssocID="{4B4FDF6D-4757-48B5-9F24-2474E860D9F6}" presName="space" presStyleCnt="0"/>
      <dgm:spPr/>
    </dgm:pt>
    <dgm:pt modelId="{3EA15C34-C13C-4854-AB3A-A45CE18F2834}" type="pres">
      <dgm:prSet presAssocID="{65C06D1B-DD0C-4CB9-8A26-7BBB344E72C1}" presName="composite" presStyleCnt="0"/>
      <dgm:spPr/>
    </dgm:pt>
    <dgm:pt modelId="{E32A5D40-6616-492A-952A-8229B05E7F33}" type="pres">
      <dgm:prSet presAssocID="{65C06D1B-DD0C-4CB9-8A26-7BBB344E72C1}" presName="parTx" presStyleLbl="alignNode1" presStyleIdx="1" presStyleCnt="2" custScaleY="100000" custLinFactNeighborX="254" custLinFactNeighborY="-359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71475FA-1AD7-4188-9751-C9D93DAA04A6}" type="pres">
      <dgm:prSet presAssocID="{65C06D1B-DD0C-4CB9-8A26-7BBB344E72C1}" presName="desTx" presStyleLbl="alignAccFollowNode1" presStyleIdx="1" presStyleCnt="2" custScaleX="100522" custScaleY="113980" custLinFactNeighborX="2" custLinFactNeighborY="-270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D9405791-5357-4889-A34A-F81B9AB023E3}" srcId="{CB5A53C6-E802-4CFA-AAEC-57D18C01358E}" destId="{098FBD10-78A7-47CB-B725-90F0B519C4E1}" srcOrd="0" destOrd="0" parTransId="{8E6FEEC2-3B76-4BEC-BE09-EE74B45F3472}" sibTransId="{CCDCD486-00CF-427F-96A0-31FD3A89615F}"/>
    <dgm:cxn modelId="{0AEC2EFF-8D9C-4AB2-A5E9-9614F0ED9B7D}" type="presOf" srcId="{CB5A53C6-E802-4CFA-AAEC-57D18C01358E}" destId="{1B06C53A-0654-46C2-AA87-6350350D70F4}" srcOrd="0" destOrd="0" presId="urn:microsoft.com/office/officeart/2005/8/layout/hList1"/>
    <dgm:cxn modelId="{CE250B9C-8677-4475-978A-74233648559C}" srcId="{A0F5C949-DDA2-4799-8BAC-F1D5652D39A1}" destId="{65C06D1B-DD0C-4CB9-8A26-7BBB344E72C1}" srcOrd="1" destOrd="0" parTransId="{D42FC8E4-2882-48AD-8780-0433424CC16F}" sibTransId="{69000D29-F11A-4DC9-BF6C-95BF952696FA}"/>
    <dgm:cxn modelId="{78213861-4327-45DB-9517-A20D3131B955}" type="presOf" srcId="{65C06D1B-DD0C-4CB9-8A26-7BBB344E72C1}" destId="{E32A5D40-6616-492A-952A-8229B05E7F33}" srcOrd="0" destOrd="0" presId="urn:microsoft.com/office/officeart/2005/8/layout/hList1"/>
    <dgm:cxn modelId="{BCF295BC-8D2F-4856-8059-01DFF709945F}" srcId="{65C06D1B-DD0C-4CB9-8A26-7BBB344E72C1}" destId="{91F6AC80-1472-4822-98C4-90FC03E1EFBF}" srcOrd="1" destOrd="0" parTransId="{788EA09B-135D-4E09-96EB-5441BAAE026B}" sibTransId="{B276173D-C916-43CE-9C57-14147CCBDA31}"/>
    <dgm:cxn modelId="{59AD3040-7AED-4F75-9E5A-1D07616E998B}" type="presOf" srcId="{B0A2AA7C-239F-4506-86F0-D09AE5F97B85}" destId="{171475FA-1AD7-4188-9751-C9D93DAA04A6}" srcOrd="0" destOrd="0" presId="urn:microsoft.com/office/officeart/2005/8/layout/hList1"/>
    <dgm:cxn modelId="{DD6E2616-F600-44F3-ABD1-DC9750D14C25}" srcId="{CB5A53C6-E802-4CFA-AAEC-57D18C01358E}" destId="{BABE4E52-EF6E-456A-BFA4-0D58E4641C55}" srcOrd="2" destOrd="0" parTransId="{8ACB0D99-DA07-4E23-BDC0-7D90FF67F871}" sibTransId="{E2731AE5-708D-448B-A10F-CAF609037849}"/>
    <dgm:cxn modelId="{08BB4228-563F-476C-B532-66C6BD83B2CD}" srcId="{CB5A53C6-E802-4CFA-AAEC-57D18C01358E}" destId="{2B6F42E4-463B-42BA-93BB-AD79485FF3C6}" srcOrd="1" destOrd="0" parTransId="{24C65E46-62BA-4E8D-9203-8605DB48715C}" sibTransId="{1A348AB4-D738-4400-8EAA-2990D922406A}"/>
    <dgm:cxn modelId="{41C88FD8-987F-4E1E-AA85-C5A040E252AB}" type="presOf" srcId="{91F6AC80-1472-4822-98C4-90FC03E1EFBF}" destId="{171475FA-1AD7-4188-9751-C9D93DAA04A6}" srcOrd="0" destOrd="1" presId="urn:microsoft.com/office/officeart/2005/8/layout/hList1"/>
    <dgm:cxn modelId="{0A65139C-A6B1-4A63-8094-D4619ACCC5BA}" type="presOf" srcId="{2B6F42E4-463B-42BA-93BB-AD79485FF3C6}" destId="{42AED24F-9604-41D7-AE8B-2FD14906C617}" srcOrd="0" destOrd="1" presId="urn:microsoft.com/office/officeart/2005/8/layout/hList1"/>
    <dgm:cxn modelId="{59037BA3-ABA2-43D8-B983-E082ED5AF3D9}" type="presOf" srcId="{098FBD10-78A7-47CB-B725-90F0B519C4E1}" destId="{42AED24F-9604-41D7-AE8B-2FD14906C617}" srcOrd="0" destOrd="0" presId="urn:microsoft.com/office/officeart/2005/8/layout/hList1"/>
    <dgm:cxn modelId="{417E1DA2-D3E9-4381-8BDA-097F15F3A039}" type="presOf" srcId="{A0F5C949-DDA2-4799-8BAC-F1D5652D39A1}" destId="{D61AA9C6-ADF5-464F-A3F3-A205A944A08C}" srcOrd="0" destOrd="0" presId="urn:microsoft.com/office/officeart/2005/8/layout/hList1"/>
    <dgm:cxn modelId="{86623D86-81B1-4BB2-93A1-26B8083A586D}" srcId="{A0F5C949-DDA2-4799-8BAC-F1D5652D39A1}" destId="{CB5A53C6-E802-4CFA-AAEC-57D18C01358E}" srcOrd="0" destOrd="0" parTransId="{C02B2E2C-52F7-47F8-86AA-C38C4DF4D726}" sibTransId="{4B4FDF6D-4757-48B5-9F24-2474E860D9F6}"/>
    <dgm:cxn modelId="{F3E13DC8-2553-497F-9792-0CC9E0E79FCA}" srcId="{65C06D1B-DD0C-4CB9-8A26-7BBB344E72C1}" destId="{B0A2AA7C-239F-4506-86F0-D09AE5F97B85}" srcOrd="0" destOrd="0" parTransId="{B905CA9E-29F4-4A68-A94B-542C8ADA248C}" sibTransId="{E24680A6-8BBD-43C0-93EE-D4E27C92BB4E}"/>
    <dgm:cxn modelId="{0E03557E-D432-427C-8712-11FD805DA7AD}" type="presOf" srcId="{BABE4E52-EF6E-456A-BFA4-0D58E4641C55}" destId="{42AED24F-9604-41D7-AE8B-2FD14906C617}" srcOrd="0" destOrd="2" presId="urn:microsoft.com/office/officeart/2005/8/layout/hList1"/>
    <dgm:cxn modelId="{DF3BD83A-D3DA-4FCE-A493-95DE3BE71AF7}" type="presParOf" srcId="{D61AA9C6-ADF5-464F-A3F3-A205A944A08C}" destId="{553F749C-E729-4EA6-A14F-1A36BD9C9346}" srcOrd="0" destOrd="0" presId="urn:microsoft.com/office/officeart/2005/8/layout/hList1"/>
    <dgm:cxn modelId="{D23D1442-51A1-45FB-9444-5E641350B73B}" type="presParOf" srcId="{553F749C-E729-4EA6-A14F-1A36BD9C9346}" destId="{1B06C53A-0654-46C2-AA87-6350350D70F4}" srcOrd="0" destOrd="0" presId="urn:microsoft.com/office/officeart/2005/8/layout/hList1"/>
    <dgm:cxn modelId="{5A8CE6CD-7E94-43E6-86A6-3A57380837A4}" type="presParOf" srcId="{553F749C-E729-4EA6-A14F-1A36BD9C9346}" destId="{42AED24F-9604-41D7-AE8B-2FD14906C617}" srcOrd="1" destOrd="0" presId="urn:microsoft.com/office/officeart/2005/8/layout/hList1"/>
    <dgm:cxn modelId="{0BC1E1A3-FED5-4414-9B41-8A94E1F61F26}" type="presParOf" srcId="{D61AA9C6-ADF5-464F-A3F3-A205A944A08C}" destId="{DF5197A3-2301-4E57-B8CF-27A09F64D53B}" srcOrd="1" destOrd="0" presId="urn:microsoft.com/office/officeart/2005/8/layout/hList1"/>
    <dgm:cxn modelId="{A3AD705C-39DC-45C1-8A6E-9466D9C2BC77}" type="presParOf" srcId="{D61AA9C6-ADF5-464F-A3F3-A205A944A08C}" destId="{3EA15C34-C13C-4854-AB3A-A45CE18F2834}" srcOrd="2" destOrd="0" presId="urn:microsoft.com/office/officeart/2005/8/layout/hList1"/>
    <dgm:cxn modelId="{3792639A-8A4C-4C19-A5FF-53411B005B3B}" type="presParOf" srcId="{3EA15C34-C13C-4854-AB3A-A45CE18F2834}" destId="{E32A5D40-6616-492A-952A-8229B05E7F33}" srcOrd="0" destOrd="0" presId="urn:microsoft.com/office/officeart/2005/8/layout/hList1"/>
    <dgm:cxn modelId="{AA850004-36CC-4910-B457-F152C61798A7}" type="presParOf" srcId="{3EA15C34-C13C-4854-AB3A-A45CE18F2834}" destId="{171475FA-1AD7-4188-9751-C9D93DAA04A6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916554-EA7D-45BB-B00C-A19EB08AB7D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46D282AB-F3BD-4E19-8C95-1E3C3B9D582B}">
      <dgm:prSet phldrT="[ข้อความ]" custT="1"/>
      <dgm:spPr>
        <a:xfrm>
          <a:off x="424716" y="112985"/>
          <a:ext cx="8719283" cy="1804456"/>
        </a:xfrm>
        <a:prstGeom prst="roundRect">
          <a:avLst/>
        </a:prstGeom>
        <a:solidFill>
          <a:srgbClr val="FF6700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th-TH" sz="3200" b="1" dirty="0" smtClean="0">
              <a:solidFill>
                <a:sysClr val="windowText" lastClr="000000"/>
              </a:solidFill>
              <a:latin typeface="Angsana New" pitchFamily="18" charset="-34"/>
              <a:ea typeface="+mn-ea"/>
              <a:cs typeface="Angsana New" pitchFamily="18" charset="-34"/>
            </a:rPr>
            <a:t>ผู้ติดเชื้อสามารถจัดการตนเองในด้านความสม่ำเสมอในการรับประทานยาและการป้องกันการแพร่กระจายเชื้อได้อย่างถูกต้อง เหมาะสมกับสภาวะความเจ็บป่วยของโรคหลังจำหน่ายออกจากโรงพยาบาล</a:t>
          </a:r>
          <a:endParaRPr lang="th-TH" sz="3200" b="1" dirty="0">
            <a:solidFill>
              <a:sysClr val="windowText" lastClr="000000"/>
            </a:solidFill>
            <a:latin typeface="Angsana New" pitchFamily="18" charset="-34"/>
            <a:ea typeface="+mn-ea"/>
            <a:cs typeface="Angsana New" pitchFamily="18" charset="-34"/>
          </a:endParaRPr>
        </a:p>
      </dgm:t>
    </dgm:pt>
    <dgm:pt modelId="{1AE63C62-D540-4FC4-83A1-C8B199170305}" type="parTrans" cxnId="{37B9098A-94B6-42F4-B8B4-388EAC1EC98E}">
      <dgm:prSet/>
      <dgm:spPr/>
      <dgm:t>
        <a:bodyPr/>
        <a:lstStyle/>
        <a:p>
          <a:endParaRPr lang="th-TH" sz="3200" b="1"/>
        </a:p>
      </dgm:t>
    </dgm:pt>
    <dgm:pt modelId="{57E35937-BC9D-4015-A18C-C797D0FCA520}" type="sibTrans" cxnId="{37B9098A-94B6-42F4-B8B4-388EAC1EC98E}">
      <dgm:prSet/>
      <dgm:spPr/>
      <dgm:t>
        <a:bodyPr/>
        <a:lstStyle/>
        <a:p>
          <a:endParaRPr lang="th-TH" sz="3200" b="1"/>
        </a:p>
      </dgm:t>
    </dgm:pt>
    <dgm:pt modelId="{3D3D03DE-15C3-4EE2-8E3B-874369E0DC45}">
      <dgm:prSet phldrT="[ข้อความ]" custT="1"/>
      <dgm:spPr>
        <a:xfrm>
          <a:off x="405407" y="2506905"/>
          <a:ext cx="8730546" cy="2314656"/>
        </a:xfrm>
        <a:prstGeom prst="roundRect">
          <a:avLst/>
        </a:prstGeom>
        <a:solidFill>
          <a:srgbClr val="956B43">
            <a:lumMod val="20000"/>
            <a:lumOff val="8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3200" b="1" dirty="0" smtClean="0">
              <a:solidFill>
                <a:sysClr val="windowText" lastClr="000000"/>
              </a:solidFill>
              <a:latin typeface="Angsana New" pitchFamily="18" charset="-34"/>
              <a:ea typeface="+mn-ea"/>
              <a:cs typeface="Angsana New" pitchFamily="18" charset="-34"/>
            </a:rPr>
            <a:t> </a:t>
          </a:r>
          <a:r>
            <a:rPr lang="th-TH" sz="3200" b="1" dirty="0" smtClean="0">
              <a:solidFill>
                <a:sysClr val="windowText" lastClr="000000"/>
              </a:solidFill>
              <a:latin typeface="Angsana New" pitchFamily="18" charset="-34"/>
              <a:ea typeface="+mn-ea"/>
              <a:cs typeface="Angsana New" pitchFamily="18" charset="-34"/>
            </a:rPr>
            <a:t>ใช้เป็นแนวทางในการพัฒนาการพยาบาล  เพื่อส่งเสริมการจัดการตนเองในผู้ติดเชื้อที่มีโรคร่วมอื่นๆ  ให้มีการจัดการตนเองที่ถูกต้องเหมาะสมในด้านความสม่ำเสมอในการรับประทานยาและการป้องกันการแพร่กระจายเชื้อต่อไป</a:t>
          </a:r>
          <a:endParaRPr lang="th-TH" sz="3200" b="1" dirty="0">
            <a:solidFill>
              <a:sysClr val="windowText" lastClr="000000"/>
            </a:solidFill>
            <a:latin typeface="Angsana New" pitchFamily="18" charset="-34"/>
            <a:ea typeface="+mn-ea"/>
            <a:cs typeface="Angsana New" pitchFamily="18" charset="-34"/>
          </a:endParaRPr>
        </a:p>
      </dgm:t>
    </dgm:pt>
    <dgm:pt modelId="{43FDAE60-F78C-4811-8E4E-F9BFA2A17F42}" type="parTrans" cxnId="{3B0C89D8-2DD8-4686-9D3E-29939F4D0492}">
      <dgm:prSet/>
      <dgm:spPr/>
      <dgm:t>
        <a:bodyPr/>
        <a:lstStyle/>
        <a:p>
          <a:endParaRPr lang="th-TH" sz="3200" b="1"/>
        </a:p>
      </dgm:t>
    </dgm:pt>
    <dgm:pt modelId="{AE3F18D3-26E1-4711-9BB6-98D92AF19E44}" type="sibTrans" cxnId="{3B0C89D8-2DD8-4686-9D3E-29939F4D0492}">
      <dgm:prSet/>
      <dgm:spPr/>
      <dgm:t>
        <a:bodyPr/>
        <a:lstStyle/>
        <a:p>
          <a:endParaRPr lang="th-TH" sz="3200" b="1"/>
        </a:p>
      </dgm:t>
    </dgm:pt>
    <dgm:pt modelId="{492E0513-A1CD-459E-97B6-A3B9545A090F}" type="pres">
      <dgm:prSet presAssocID="{52916554-EA7D-45BB-B00C-A19EB08AB7D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4641CF83-3B32-41F3-886E-867B286757A3}" type="pres">
      <dgm:prSet presAssocID="{46D282AB-F3BD-4E19-8C95-1E3C3B9D582B}" presName="parentLin" presStyleCnt="0"/>
      <dgm:spPr/>
    </dgm:pt>
    <dgm:pt modelId="{185B9391-478E-4F4F-8A6A-7FE5C8DEBB6D}" type="pres">
      <dgm:prSet presAssocID="{46D282AB-F3BD-4E19-8C95-1E3C3B9D582B}" presName="parentLeftMargin" presStyleLbl="node1" presStyleIdx="0" presStyleCnt="2"/>
      <dgm:spPr/>
      <dgm:t>
        <a:bodyPr/>
        <a:lstStyle/>
        <a:p>
          <a:endParaRPr lang="th-TH"/>
        </a:p>
      </dgm:t>
    </dgm:pt>
    <dgm:pt modelId="{E628F7DA-E299-4FC3-A86F-91A5784A5685}" type="pres">
      <dgm:prSet presAssocID="{46D282AB-F3BD-4E19-8C95-1E3C3B9D582B}" presName="parentText" presStyleLbl="node1" presStyleIdx="0" presStyleCnt="2" custScaleX="147766" custScaleY="138924" custLinFactNeighborX="768" custLinFactNeighborY="827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9017019-FA51-4259-80FB-F88224FE25B0}" type="pres">
      <dgm:prSet presAssocID="{46D282AB-F3BD-4E19-8C95-1E3C3B9D582B}" presName="negativeSpace" presStyleCnt="0"/>
      <dgm:spPr/>
    </dgm:pt>
    <dgm:pt modelId="{CC5084B9-9077-4A05-9312-8600B0BD1A75}" type="pres">
      <dgm:prSet presAssocID="{46D282AB-F3BD-4E19-8C95-1E3C3B9D582B}" presName="childText" presStyleLbl="conFgAcc1" presStyleIdx="0" presStyleCnt="2">
        <dgm:presLayoutVars>
          <dgm:bulletEnabled val="1"/>
        </dgm:presLayoutVars>
      </dgm:prSet>
      <dgm:spPr>
        <a:xfrm>
          <a:off x="0" y="1160505"/>
          <a:ext cx="9144000" cy="1108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4C6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th-TH"/>
        </a:p>
      </dgm:t>
    </dgm:pt>
    <dgm:pt modelId="{B344C070-0A68-4FEF-8A99-C6B34CB61F8D}" type="pres">
      <dgm:prSet presAssocID="{57E35937-BC9D-4015-A18C-C797D0FCA520}" presName="spaceBetweenRectangles" presStyleCnt="0"/>
      <dgm:spPr/>
    </dgm:pt>
    <dgm:pt modelId="{14A6B2C9-FB6E-4A16-9771-F7D66EF58FFD}" type="pres">
      <dgm:prSet presAssocID="{3D3D03DE-15C3-4EE2-8E3B-874369E0DC45}" presName="parentLin" presStyleCnt="0"/>
      <dgm:spPr/>
    </dgm:pt>
    <dgm:pt modelId="{E77CD9DA-0AEA-41E0-9789-83497E6AC312}" type="pres">
      <dgm:prSet presAssocID="{3D3D03DE-15C3-4EE2-8E3B-874369E0DC45}" presName="parentLeftMargin" presStyleLbl="node1" presStyleIdx="0" presStyleCnt="2"/>
      <dgm:spPr/>
      <dgm:t>
        <a:bodyPr/>
        <a:lstStyle/>
        <a:p>
          <a:endParaRPr lang="th-TH"/>
        </a:p>
      </dgm:t>
    </dgm:pt>
    <dgm:pt modelId="{A7A25509-8A85-4215-938E-22A85A30255C}" type="pres">
      <dgm:prSet presAssocID="{3D3D03DE-15C3-4EE2-8E3B-874369E0DC45}" presName="parentText" presStyleLbl="node1" presStyleIdx="1" presStyleCnt="2" custScaleX="153823" custScaleY="17820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493BE3D-58B6-4A03-8C67-D87FD6CDFD7E}" type="pres">
      <dgm:prSet presAssocID="{3D3D03DE-15C3-4EE2-8E3B-874369E0DC45}" presName="negativeSpace" presStyleCnt="0"/>
      <dgm:spPr/>
    </dgm:pt>
    <dgm:pt modelId="{33693982-37B0-44FA-83D0-4A716CE4E5B0}" type="pres">
      <dgm:prSet presAssocID="{3D3D03DE-15C3-4EE2-8E3B-874369E0DC45}" presName="childText" presStyleLbl="conFgAcc1" presStyleIdx="1" presStyleCnt="2">
        <dgm:presLayoutVars>
          <dgm:bulletEnabled val="1"/>
        </dgm:presLayoutVars>
      </dgm:prSet>
      <dgm:spPr>
        <a:xfrm>
          <a:off x="0" y="4172122"/>
          <a:ext cx="9144000" cy="1108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4C6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th-TH"/>
        </a:p>
      </dgm:t>
    </dgm:pt>
  </dgm:ptLst>
  <dgm:cxnLst>
    <dgm:cxn modelId="{E367A8C7-FCFA-44BD-B853-D4B275B06A00}" type="presOf" srcId="{46D282AB-F3BD-4E19-8C95-1E3C3B9D582B}" destId="{185B9391-478E-4F4F-8A6A-7FE5C8DEBB6D}" srcOrd="0" destOrd="0" presId="urn:microsoft.com/office/officeart/2005/8/layout/list1"/>
    <dgm:cxn modelId="{679E6F01-EF3D-4D2E-9C69-A8E037D55608}" type="presOf" srcId="{3D3D03DE-15C3-4EE2-8E3B-874369E0DC45}" destId="{A7A25509-8A85-4215-938E-22A85A30255C}" srcOrd="1" destOrd="0" presId="urn:microsoft.com/office/officeart/2005/8/layout/list1"/>
    <dgm:cxn modelId="{4D2C7C16-DA6B-4284-8680-6779A642B81E}" type="presOf" srcId="{52916554-EA7D-45BB-B00C-A19EB08AB7D6}" destId="{492E0513-A1CD-459E-97B6-A3B9545A090F}" srcOrd="0" destOrd="0" presId="urn:microsoft.com/office/officeart/2005/8/layout/list1"/>
    <dgm:cxn modelId="{08394129-3F7B-42F2-9DE6-E0AA06DDFF34}" type="presOf" srcId="{46D282AB-F3BD-4E19-8C95-1E3C3B9D582B}" destId="{E628F7DA-E299-4FC3-A86F-91A5784A5685}" srcOrd="1" destOrd="0" presId="urn:microsoft.com/office/officeart/2005/8/layout/list1"/>
    <dgm:cxn modelId="{37B9098A-94B6-42F4-B8B4-388EAC1EC98E}" srcId="{52916554-EA7D-45BB-B00C-A19EB08AB7D6}" destId="{46D282AB-F3BD-4E19-8C95-1E3C3B9D582B}" srcOrd="0" destOrd="0" parTransId="{1AE63C62-D540-4FC4-83A1-C8B199170305}" sibTransId="{57E35937-BC9D-4015-A18C-C797D0FCA520}"/>
    <dgm:cxn modelId="{3B0C89D8-2DD8-4686-9D3E-29939F4D0492}" srcId="{52916554-EA7D-45BB-B00C-A19EB08AB7D6}" destId="{3D3D03DE-15C3-4EE2-8E3B-874369E0DC45}" srcOrd="1" destOrd="0" parTransId="{43FDAE60-F78C-4811-8E4E-F9BFA2A17F42}" sibTransId="{AE3F18D3-26E1-4711-9BB6-98D92AF19E44}"/>
    <dgm:cxn modelId="{8C75E2ED-0ADE-4BBF-89CB-DA221709B63B}" type="presOf" srcId="{3D3D03DE-15C3-4EE2-8E3B-874369E0DC45}" destId="{E77CD9DA-0AEA-41E0-9789-83497E6AC312}" srcOrd="0" destOrd="0" presId="urn:microsoft.com/office/officeart/2005/8/layout/list1"/>
    <dgm:cxn modelId="{E9CCAECB-27F1-4BC1-8C9D-5239E71960F9}" type="presParOf" srcId="{492E0513-A1CD-459E-97B6-A3B9545A090F}" destId="{4641CF83-3B32-41F3-886E-867B286757A3}" srcOrd="0" destOrd="0" presId="urn:microsoft.com/office/officeart/2005/8/layout/list1"/>
    <dgm:cxn modelId="{CE25E758-13E2-4A31-95C5-CB2AD92A2570}" type="presParOf" srcId="{4641CF83-3B32-41F3-886E-867B286757A3}" destId="{185B9391-478E-4F4F-8A6A-7FE5C8DEBB6D}" srcOrd="0" destOrd="0" presId="urn:microsoft.com/office/officeart/2005/8/layout/list1"/>
    <dgm:cxn modelId="{F9593425-1232-488D-8735-F28677525F82}" type="presParOf" srcId="{4641CF83-3B32-41F3-886E-867B286757A3}" destId="{E628F7DA-E299-4FC3-A86F-91A5784A5685}" srcOrd="1" destOrd="0" presId="urn:microsoft.com/office/officeart/2005/8/layout/list1"/>
    <dgm:cxn modelId="{EF5FB280-9A60-4DB1-9348-763B3754004E}" type="presParOf" srcId="{492E0513-A1CD-459E-97B6-A3B9545A090F}" destId="{E9017019-FA51-4259-80FB-F88224FE25B0}" srcOrd="1" destOrd="0" presId="urn:microsoft.com/office/officeart/2005/8/layout/list1"/>
    <dgm:cxn modelId="{61333425-99DA-4E16-810C-CC7E70EB7F3A}" type="presParOf" srcId="{492E0513-A1CD-459E-97B6-A3B9545A090F}" destId="{CC5084B9-9077-4A05-9312-8600B0BD1A75}" srcOrd="2" destOrd="0" presId="urn:microsoft.com/office/officeart/2005/8/layout/list1"/>
    <dgm:cxn modelId="{800AFA40-F5D2-45AB-95D3-6419FE732657}" type="presParOf" srcId="{492E0513-A1CD-459E-97B6-A3B9545A090F}" destId="{B344C070-0A68-4FEF-8A99-C6B34CB61F8D}" srcOrd="3" destOrd="0" presId="urn:microsoft.com/office/officeart/2005/8/layout/list1"/>
    <dgm:cxn modelId="{D96899A0-3D19-4821-9CD1-2BF16509FC33}" type="presParOf" srcId="{492E0513-A1CD-459E-97B6-A3B9545A090F}" destId="{14A6B2C9-FB6E-4A16-9771-F7D66EF58FFD}" srcOrd="4" destOrd="0" presId="urn:microsoft.com/office/officeart/2005/8/layout/list1"/>
    <dgm:cxn modelId="{7E3ADFEE-2B3B-4C5B-A5CD-74F3A361F6E3}" type="presParOf" srcId="{14A6B2C9-FB6E-4A16-9771-F7D66EF58FFD}" destId="{E77CD9DA-0AEA-41E0-9789-83497E6AC312}" srcOrd="0" destOrd="0" presId="urn:microsoft.com/office/officeart/2005/8/layout/list1"/>
    <dgm:cxn modelId="{9CADBFF8-6A33-4F00-A415-89D05E717EBB}" type="presParOf" srcId="{14A6B2C9-FB6E-4A16-9771-F7D66EF58FFD}" destId="{A7A25509-8A85-4215-938E-22A85A30255C}" srcOrd="1" destOrd="0" presId="urn:microsoft.com/office/officeart/2005/8/layout/list1"/>
    <dgm:cxn modelId="{9B234532-AE63-47BE-B54F-98565A6E093A}" type="presParOf" srcId="{492E0513-A1CD-459E-97B6-A3B9545A090F}" destId="{1493BE3D-58B6-4A03-8C67-D87FD6CDFD7E}" srcOrd="5" destOrd="0" presId="urn:microsoft.com/office/officeart/2005/8/layout/list1"/>
    <dgm:cxn modelId="{36BD4665-47DD-41E7-9350-613C94F97F00}" type="presParOf" srcId="{492E0513-A1CD-459E-97B6-A3B9545A090F}" destId="{33693982-37B0-44FA-83D0-4A716CE4E5B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916554-EA7D-45BB-B00C-A19EB08AB7D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46D282AB-F3BD-4E19-8C95-1E3C3B9D582B}">
      <dgm:prSet phldrT="[ข้อความ]" custT="1"/>
      <dgm:spPr>
        <a:xfrm>
          <a:off x="424716" y="112985"/>
          <a:ext cx="8719283" cy="1804456"/>
        </a:xfrm>
        <a:prstGeom prst="roundRect">
          <a:avLst/>
        </a:prstGeom>
        <a:solidFill>
          <a:srgbClr val="94C600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th-TH" sz="3200" b="1" dirty="0" smtClean="0">
              <a:solidFill>
                <a:sysClr val="windowText" lastClr="000000"/>
              </a:solidFill>
              <a:latin typeface="Angsana New" pitchFamily="18" charset="-34"/>
              <a:ea typeface="+mn-ea"/>
              <a:cs typeface="Angsana New" pitchFamily="18" charset="-34"/>
            </a:rPr>
            <a:t>นำ</a:t>
          </a:r>
          <a:r>
            <a:rPr lang="th-TH" sz="3200" b="1" dirty="0" smtClean="0">
              <a:solidFill>
                <a:sysClr val="windowText" lastClr="000000"/>
              </a:solidFill>
              <a:latin typeface="Angsana New" pitchFamily="18" charset="-34"/>
              <a:ea typeface="+mn-ea"/>
              <a:cs typeface="Angsana New" pitchFamily="18" charset="-34"/>
            </a:rPr>
            <a:t>กิจกรรมในโปรแกรมส่งเสริมการจัดการ</a:t>
          </a:r>
          <a:r>
            <a:rPr lang="th-TH" sz="3200" b="1" dirty="0" smtClean="0">
              <a:solidFill>
                <a:sysClr val="windowText" lastClr="000000"/>
              </a:solidFill>
              <a:latin typeface="Angsana New" pitchFamily="18" charset="-34"/>
              <a:ea typeface="+mn-ea"/>
              <a:cs typeface="Angsana New" pitchFamily="18" charset="-34"/>
            </a:rPr>
            <a:t>ตนเอง ประยุกต์ใช้ใน</a:t>
          </a:r>
        </a:p>
        <a:p>
          <a:pPr algn="l"/>
          <a:r>
            <a:rPr lang="th-TH" sz="3200" b="1" dirty="0" smtClean="0">
              <a:solidFill>
                <a:sysClr val="windowText" lastClr="000000"/>
              </a:solidFill>
              <a:latin typeface="Angsana New" pitchFamily="18" charset="-34"/>
              <a:ea typeface="+mn-ea"/>
              <a:cs typeface="Angsana New" pitchFamily="18" charset="-34"/>
            </a:rPr>
            <a:t>การพยาบาล</a:t>
          </a:r>
          <a:endParaRPr lang="th-TH" sz="3200" b="1" dirty="0">
            <a:solidFill>
              <a:sysClr val="windowText" lastClr="000000"/>
            </a:solidFill>
            <a:latin typeface="Angsana New" pitchFamily="18" charset="-34"/>
            <a:ea typeface="+mn-ea"/>
            <a:cs typeface="Angsana New" pitchFamily="18" charset="-34"/>
          </a:endParaRPr>
        </a:p>
      </dgm:t>
    </dgm:pt>
    <dgm:pt modelId="{1AE63C62-D540-4FC4-83A1-C8B199170305}" type="parTrans" cxnId="{37B9098A-94B6-42F4-B8B4-388EAC1EC98E}">
      <dgm:prSet/>
      <dgm:spPr/>
      <dgm:t>
        <a:bodyPr/>
        <a:lstStyle/>
        <a:p>
          <a:endParaRPr lang="th-TH" sz="3200" b="1"/>
        </a:p>
      </dgm:t>
    </dgm:pt>
    <dgm:pt modelId="{57E35937-BC9D-4015-A18C-C797D0FCA520}" type="sibTrans" cxnId="{37B9098A-94B6-42F4-B8B4-388EAC1EC98E}">
      <dgm:prSet/>
      <dgm:spPr/>
      <dgm:t>
        <a:bodyPr/>
        <a:lstStyle/>
        <a:p>
          <a:endParaRPr lang="th-TH" sz="3200" b="1"/>
        </a:p>
      </dgm:t>
    </dgm:pt>
    <dgm:pt modelId="{3D3D03DE-15C3-4EE2-8E3B-874369E0DC45}">
      <dgm:prSet phldrT="[ข้อความ]" custT="1"/>
      <dgm:spPr>
        <a:xfrm>
          <a:off x="175825" y="2528896"/>
          <a:ext cx="8968174" cy="2314656"/>
        </a:xfrm>
        <a:prstGeom prst="roundRect">
          <a:avLst/>
        </a:prstGeom>
        <a:solidFill>
          <a:srgbClr val="956B43">
            <a:lumMod val="20000"/>
            <a:lumOff val="8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3200" b="1" dirty="0" smtClean="0">
              <a:solidFill>
                <a:sysClr val="windowText" lastClr="000000"/>
              </a:solidFill>
              <a:latin typeface="Angsana New" pitchFamily="18" charset="-34"/>
              <a:ea typeface="+mn-ea"/>
              <a:cs typeface="Angsana New" pitchFamily="18" charset="-34"/>
            </a:rPr>
            <a:t> </a:t>
          </a:r>
          <a:r>
            <a:rPr lang="th-TH" sz="3200" b="1" dirty="0" smtClean="0">
              <a:solidFill>
                <a:sysClr val="windowText" lastClr="000000"/>
              </a:solidFill>
              <a:latin typeface="Angsana New" pitchFamily="18" charset="-34"/>
              <a:ea typeface="+mn-ea"/>
              <a:cs typeface="Angsana New" pitchFamily="18" charset="-34"/>
            </a:rPr>
            <a:t>นำวิจัยนี้ไป</a:t>
          </a:r>
          <a:r>
            <a:rPr lang="th-TH" sz="3200" b="1" dirty="0" smtClean="0">
              <a:solidFill>
                <a:sysClr val="windowText" lastClr="000000"/>
              </a:solidFill>
              <a:latin typeface="Angsana New" pitchFamily="18" charset="-34"/>
              <a:ea typeface="+mn-ea"/>
              <a:cs typeface="Angsana New" pitchFamily="18" charset="-34"/>
            </a:rPr>
            <a:t>ต่อ</a:t>
          </a:r>
          <a:r>
            <a:rPr lang="th-TH" sz="3200" b="1" dirty="0" smtClean="0">
              <a:solidFill>
                <a:sysClr val="windowText" lastClr="000000"/>
              </a:solidFill>
              <a:latin typeface="Angsana New" pitchFamily="18" charset="-34"/>
              <a:ea typeface="+mn-ea"/>
              <a:cs typeface="Angsana New" pitchFamily="18" charset="-34"/>
            </a:rPr>
            <a:t>ยอด เพื่อวัดประสิทธิผลของโปรแกรมต่อไป</a:t>
          </a:r>
          <a:endParaRPr lang="th-TH" sz="3200" b="1" dirty="0">
            <a:solidFill>
              <a:sysClr val="windowText" lastClr="000000"/>
            </a:solidFill>
            <a:latin typeface="Angsana New" pitchFamily="18" charset="-34"/>
            <a:ea typeface="+mn-ea"/>
            <a:cs typeface="Angsana New" pitchFamily="18" charset="-34"/>
          </a:endParaRPr>
        </a:p>
      </dgm:t>
    </dgm:pt>
    <dgm:pt modelId="{43FDAE60-F78C-4811-8E4E-F9BFA2A17F42}" type="parTrans" cxnId="{3B0C89D8-2DD8-4686-9D3E-29939F4D0492}">
      <dgm:prSet/>
      <dgm:spPr/>
      <dgm:t>
        <a:bodyPr/>
        <a:lstStyle/>
        <a:p>
          <a:endParaRPr lang="th-TH" sz="3200" b="1"/>
        </a:p>
      </dgm:t>
    </dgm:pt>
    <dgm:pt modelId="{AE3F18D3-26E1-4711-9BB6-98D92AF19E44}" type="sibTrans" cxnId="{3B0C89D8-2DD8-4686-9D3E-29939F4D0492}">
      <dgm:prSet/>
      <dgm:spPr/>
      <dgm:t>
        <a:bodyPr/>
        <a:lstStyle/>
        <a:p>
          <a:endParaRPr lang="th-TH" sz="3200" b="1"/>
        </a:p>
      </dgm:t>
    </dgm:pt>
    <dgm:pt modelId="{492E0513-A1CD-459E-97B6-A3B9545A090F}" type="pres">
      <dgm:prSet presAssocID="{52916554-EA7D-45BB-B00C-A19EB08AB7D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4641CF83-3B32-41F3-886E-867B286757A3}" type="pres">
      <dgm:prSet presAssocID="{46D282AB-F3BD-4E19-8C95-1E3C3B9D582B}" presName="parentLin" presStyleCnt="0"/>
      <dgm:spPr/>
    </dgm:pt>
    <dgm:pt modelId="{185B9391-478E-4F4F-8A6A-7FE5C8DEBB6D}" type="pres">
      <dgm:prSet presAssocID="{46D282AB-F3BD-4E19-8C95-1E3C3B9D582B}" presName="parentLeftMargin" presStyleLbl="node1" presStyleIdx="0" presStyleCnt="2"/>
      <dgm:spPr/>
      <dgm:t>
        <a:bodyPr/>
        <a:lstStyle/>
        <a:p>
          <a:endParaRPr lang="th-TH"/>
        </a:p>
      </dgm:t>
    </dgm:pt>
    <dgm:pt modelId="{E628F7DA-E299-4FC3-A86F-91A5784A5685}" type="pres">
      <dgm:prSet presAssocID="{46D282AB-F3BD-4E19-8C95-1E3C3B9D582B}" presName="parentText" presStyleLbl="node1" presStyleIdx="0" presStyleCnt="2" custScaleX="154964" custScaleY="138924" custLinFactNeighborX="-62158" custLinFactNeighborY="827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9017019-FA51-4259-80FB-F88224FE25B0}" type="pres">
      <dgm:prSet presAssocID="{46D282AB-F3BD-4E19-8C95-1E3C3B9D582B}" presName="negativeSpace" presStyleCnt="0"/>
      <dgm:spPr/>
    </dgm:pt>
    <dgm:pt modelId="{CC5084B9-9077-4A05-9312-8600B0BD1A75}" type="pres">
      <dgm:prSet presAssocID="{46D282AB-F3BD-4E19-8C95-1E3C3B9D582B}" presName="childText" presStyleLbl="conFgAcc1" presStyleIdx="0" presStyleCnt="2">
        <dgm:presLayoutVars>
          <dgm:bulletEnabled val="1"/>
        </dgm:presLayoutVars>
      </dgm:prSet>
      <dgm:spPr>
        <a:xfrm>
          <a:off x="0" y="1160505"/>
          <a:ext cx="9144000" cy="1108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4C6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th-TH"/>
        </a:p>
      </dgm:t>
    </dgm:pt>
    <dgm:pt modelId="{B344C070-0A68-4FEF-8A99-C6B34CB61F8D}" type="pres">
      <dgm:prSet presAssocID="{57E35937-BC9D-4015-A18C-C797D0FCA520}" presName="spaceBetweenRectangles" presStyleCnt="0"/>
      <dgm:spPr/>
    </dgm:pt>
    <dgm:pt modelId="{14A6B2C9-FB6E-4A16-9771-F7D66EF58FFD}" type="pres">
      <dgm:prSet presAssocID="{3D3D03DE-15C3-4EE2-8E3B-874369E0DC45}" presName="parentLin" presStyleCnt="0"/>
      <dgm:spPr/>
    </dgm:pt>
    <dgm:pt modelId="{E77CD9DA-0AEA-41E0-9789-83497E6AC312}" type="pres">
      <dgm:prSet presAssocID="{3D3D03DE-15C3-4EE2-8E3B-874369E0DC45}" presName="parentLeftMargin" presStyleLbl="node1" presStyleIdx="0" presStyleCnt="2"/>
      <dgm:spPr/>
      <dgm:t>
        <a:bodyPr/>
        <a:lstStyle/>
        <a:p>
          <a:endParaRPr lang="th-TH"/>
        </a:p>
      </dgm:t>
    </dgm:pt>
    <dgm:pt modelId="{A7A25509-8A85-4215-938E-22A85A30255C}" type="pres">
      <dgm:prSet presAssocID="{3D3D03DE-15C3-4EE2-8E3B-874369E0DC45}" presName="parentText" presStyleLbl="node1" presStyleIdx="1" presStyleCnt="2" custScaleX="364607" custScaleY="178204" custLinFactNeighborX="2159" custLinFactNeighborY="169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493BE3D-58B6-4A03-8C67-D87FD6CDFD7E}" type="pres">
      <dgm:prSet presAssocID="{3D3D03DE-15C3-4EE2-8E3B-874369E0DC45}" presName="negativeSpace" presStyleCnt="0"/>
      <dgm:spPr/>
    </dgm:pt>
    <dgm:pt modelId="{33693982-37B0-44FA-83D0-4A716CE4E5B0}" type="pres">
      <dgm:prSet presAssocID="{3D3D03DE-15C3-4EE2-8E3B-874369E0DC45}" presName="childText" presStyleLbl="conFgAcc1" presStyleIdx="1" presStyleCnt="2">
        <dgm:presLayoutVars>
          <dgm:bulletEnabled val="1"/>
        </dgm:presLayoutVars>
      </dgm:prSet>
      <dgm:spPr>
        <a:xfrm>
          <a:off x="0" y="4172122"/>
          <a:ext cx="9144000" cy="1108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4C6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th-TH"/>
        </a:p>
      </dgm:t>
    </dgm:pt>
  </dgm:ptLst>
  <dgm:cxnLst>
    <dgm:cxn modelId="{A5FD774C-6945-46EA-854D-2EEF38873A04}" type="presOf" srcId="{46D282AB-F3BD-4E19-8C95-1E3C3B9D582B}" destId="{E628F7DA-E299-4FC3-A86F-91A5784A5685}" srcOrd="1" destOrd="0" presId="urn:microsoft.com/office/officeart/2005/8/layout/list1"/>
    <dgm:cxn modelId="{E92238B6-E29F-49A8-9D0D-B958980C9784}" type="presOf" srcId="{52916554-EA7D-45BB-B00C-A19EB08AB7D6}" destId="{492E0513-A1CD-459E-97B6-A3B9545A090F}" srcOrd="0" destOrd="0" presId="urn:microsoft.com/office/officeart/2005/8/layout/list1"/>
    <dgm:cxn modelId="{FF3C9A6B-52BA-4422-89FD-B4B1E6B55718}" type="presOf" srcId="{46D282AB-F3BD-4E19-8C95-1E3C3B9D582B}" destId="{185B9391-478E-4F4F-8A6A-7FE5C8DEBB6D}" srcOrd="0" destOrd="0" presId="urn:microsoft.com/office/officeart/2005/8/layout/list1"/>
    <dgm:cxn modelId="{46E623D0-5A33-4D14-A4FB-BD262DDD2FD0}" type="presOf" srcId="{3D3D03DE-15C3-4EE2-8E3B-874369E0DC45}" destId="{A7A25509-8A85-4215-938E-22A85A30255C}" srcOrd="1" destOrd="0" presId="urn:microsoft.com/office/officeart/2005/8/layout/list1"/>
    <dgm:cxn modelId="{808C2405-A89C-4125-82B7-79DF97A9AE30}" type="presOf" srcId="{3D3D03DE-15C3-4EE2-8E3B-874369E0DC45}" destId="{E77CD9DA-0AEA-41E0-9789-83497E6AC312}" srcOrd="0" destOrd="0" presId="urn:microsoft.com/office/officeart/2005/8/layout/list1"/>
    <dgm:cxn modelId="{37B9098A-94B6-42F4-B8B4-388EAC1EC98E}" srcId="{52916554-EA7D-45BB-B00C-A19EB08AB7D6}" destId="{46D282AB-F3BD-4E19-8C95-1E3C3B9D582B}" srcOrd="0" destOrd="0" parTransId="{1AE63C62-D540-4FC4-83A1-C8B199170305}" sibTransId="{57E35937-BC9D-4015-A18C-C797D0FCA520}"/>
    <dgm:cxn modelId="{3B0C89D8-2DD8-4686-9D3E-29939F4D0492}" srcId="{52916554-EA7D-45BB-B00C-A19EB08AB7D6}" destId="{3D3D03DE-15C3-4EE2-8E3B-874369E0DC45}" srcOrd="1" destOrd="0" parTransId="{43FDAE60-F78C-4811-8E4E-F9BFA2A17F42}" sibTransId="{AE3F18D3-26E1-4711-9BB6-98D92AF19E44}"/>
    <dgm:cxn modelId="{4825BE46-581B-41B3-9733-9D26FC68149E}" type="presParOf" srcId="{492E0513-A1CD-459E-97B6-A3B9545A090F}" destId="{4641CF83-3B32-41F3-886E-867B286757A3}" srcOrd="0" destOrd="0" presId="urn:microsoft.com/office/officeart/2005/8/layout/list1"/>
    <dgm:cxn modelId="{2E889CF1-0E95-401B-8816-934268A00486}" type="presParOf" srcId="{4641CF83-3B32-41F3-886E-867B286757A3}" destId="{185B9391-478E-4F4F-8A6A-7FE5C8DEBB6D}" srcOrd="0" destOrd="0" presId="urn:microsoft.com/office/officeart/2005/8/layout/list1"/>
    <dgm:cxn modelId="{F130F371-2ABE-4A7F-BF61-74542DFAB02E}" type="presParOf" srcId="{4641CF83-3B32-41F3-886E-867B286757A3}" destId="{E628F7DA-E299-4FC3-A86F-91A5784A5685}" srcOrd="1" destOrd="0" presId="urn:microsoft.com/office/officeart/2005/8/layout/list1"/>
    <dgm:cxn modelId="{CA19D8FA-AEC5-4853-A606-1357D3EB6C0B}" type="presParOf" srcId="{492E0513-A1CD-459E-97B6-A3B9545A090F}" destId="{E9017019-FA51-4259-80FB-F88224FE25B0}" srcOrd="1" destOrd="0" presId="urn:microsoft.com/office/officeart/2005/8/layout/list1"/>
    <dgm:cxn modelId="{235C6CD8-F106-4C1A-A0E1-1C28C0403B10}" type="presParOf" srcId="{492E0513-A1CD-459E-97B6-A3B9545A090F}" destId="{CC5084B9-9077-4A05-9312-8600B0BD1A75}" srcOrd="2" destOrd="0" presId="urn:microsoft.com/office/officeart/2005/8/layout/list1"/>
    <dgm:cxn modelId="{57470593-1D4B-4F33-AF59-EF2B22945D17}" type="presParOf" srcId="{492E0513-A1CD-459E-97B6-A3B9545A090F}" destId="{B344C070-0A68-4FEF-8A99-C6B34CB61F8D}" srcOrd="3" destOrd="0" presId="urn:microsoft.com/office/officeart/2005/8/layout/list1"/>
    <dgm:cxn modelId="{7BDEA957-E987-4598-9A90-7C488B170655}" type="presParOf" srcId="{492E0513-A1CD-459E-97B6-A3B9545A090F}" destId="{14A6B2C9-FB6E-4A16-9771-F7D66EF58FFD}" srcOrd="4" destOrd="0" presId="urn:microsoft.com/office/officeart/2005/8/layout/list1"/>
    <dgm:cxn modelId="{518E1DB8-D210-4F5D-87C3-6931874E45B7}" type="presParOf" srcId="{14A6B2C9-FB6E-4A16-9771-F7D66EF58FFD}" destId="{E77CD9DA-0AEA-41E0-9789-83497E6AC312}" srcOrd="0" destOrd="0" presId="urn:microsoft.com/office/officeart/2005/8/layout/list1"/>
    <dgm:cxn modelId="{AD35551C-F253-4C27-9ADA-CF241DC389AC}" type="presParOf" srcId="{14A6B2C9-FB6E-4A16-9771-F7D66EF58FFD}" destId="{A7A25509-8A85-4215-938E-22A85A30255C}" srcOrd="1" destOrd="0" presId="urn:microsoft.com/office/officeart/2005/8/layout/list1"/>
    <dgm:cxn modelId="{ADEF8D30-97C9-4B66-B737-2A88C39DDB6D}" type="presParOf" srcId="{492E0513-A1CD-459E-97B6-A3B9545A090F}" destId="{1493BE3D-58B6-4A03-8C67-D87FD6CDFD7E}" srcOrd="5" destOrd="0" presId="urn:microsoft.com/office/officeart/2005/8/layout/list1"/>
    <dgm:cxn modelId="{42037EAE-4D25-488F-87AA-325DE57262CD}" type="presParOf" srcId="{492E0513-A1CD-459E-97B6-A3B9545A090F}" destId="{33693982-37B0-44FA-83D0-4A716CE4E5B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855492-1834-4EC1-A242-6E8AB4951B15}">
      <dsp:nvSpPr>
        <dsp:cNvPr id="0" name=""/>
        <dsp:cNvSpPr/>
      </dsp:nvSpPr>
      <dsp:spPr>
        <a:xfrm>
          <a:off x="0" y="0"/>
          <a:ext cx="4054078" cy="872537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rgbClr val="030317"/>
              </a:solidFill>
              <a:latin typeface="Angsana New" pitchFamily="18" charset="-34"/>
              <a:ea typeface="+mn-ea"/>
              <a:cs typeface="Angsana New" pitchFamily="18" charset="-34"/>
            </a:rPr>
            <a:t>สถานที่ในการศึกษา</a:t>
          </a:r>
          <a:endParaRPr lang="th-TH" sz="2800" b="1" kern="1200" dirty="0">
            <a:solidFill>
              <a:srgbClr val="030317"/>
            </a:solidFill>
            <a:latin typeface="Angsana New" pitchFamily="18" charset="-34"/>
            <a:ea typeface="+mn-ea"/>
            <a:cs typeface="Angsana New" pitchFamily="18" charset="-34"/>
          </a:endParaRPr>
        </a:p>
      </dsp:txBody>
      <dsp:txXfrm>
        <a:off x="0" y="0"/>
        <a:ext cx="4054078" cy="872537"/>
      </dsp:txXfrm>
    </dsp:sp>
    <dsp:sp modelId="{9465E19F-2AA5-4EDC-AA45-BAEE69572909}">
      <dsp:nvSpPr>
        <dsp:cNvPr id="0" name=""/>
        <dsp:cNvSpPr/>
      </dsp:nvSpPr>
      <dsp:spPr>
        <a:xfrm>
          <a:off x="0" y="609589"/>
          <a:ext cx="4054078" cy="2854800"/>
        </a:xfrm>
        <a:prstGeom prst="rect">
          <a:avLst/>
        </a:prstGeo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ngsana New" pitchFamily="18" charset="-34"/>
              <a:ea typeface="+mn-ea"/>
              <a:cs typeface="Angsana New" pitchFamily="18" charset="-34"/>
            </a:rPr>
            <a:t>หอผู้ป่วยอายุรก</a:t>
          </a:r>
          <a:r>
            <a:rPr lang="th-TH" sz="2800" b="1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ngsana New" pitchFamily="18" charset="-34"/>
              <a:ea typeface="+mn-ea"/>
              <a:cs typeface="Angsana New" pitchFamily="18" charset="-34"/>
            </a:rPr>
            <a:t>รรม</a:t>
          </a:r>
          <a:r>
            <a:rPr lang="th-TH" sz="2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ngsana New" pitchFamily="18" charset="-34"/>
              <a:ea typeface="+mn-ea"/>
              <a:cs typeface="Angsana New" pitchFamily="18" charset="-34"/>
            </a:rPr>
            <a:t>ทั้งหญิง และชาย แผนกผู้ป่วยใน ของรพ. มหาราชนครศรีธรรมราช</a:t>
          </a:r>
          <a:endParaRPr lang="th-TH" sz="2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ngsana New" pitchFamily="18" charset="-34"/>
            <a:ea typeface="+mn-ea"/>
            <a:cs typeface="Angsana New" pitchFamily="18" charset="-34"/>
          </a:endParaRPr>
        </a:p>
      </dsp:txBody>
      <dsp:txXfrm>
        <a:off x="0" y="609589"/>
        <a:ext cx="4054078" cy="2854800"/>
      </dsp:txXfrm>
    </dsp:sp>
    <dsp:sp modelId="{E4F5AA63-B227-46A9-A6A3-9863BAC75A43}">
      <dsp:nvSpPr>
        <dsp:cNvPr id="0" name=""/>
        <dsp:cNvSpPr/>
      </dsp:nvSpPr>
      <dsp:spPr>
        <a:xfrm>
          <a:off x="4627392" y="0"/>
          <a:ext cx="4516607" cy="1097442"/>
        </a:xfrm>
        <a:prstGeom prst="rect">
          <a:avLst/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rgbClr val="030317"/>
              </a:solidFill>
              <a:latin typeface="Angsana New" pitchFamily="18" charset="-34"/>
              <a:ea typeface="+mn-ea"/>
              <a:cs typeface="Angsana New" pitchFamily="18" charset="-34"/>
            </a:rPr>
            <a:t>กลุ่มตัวอย่าง</a:t>
          </a:r>
          <a:endParaRPr lang="th-TH" sz="2800" b="1" kern="1200" dirty="0">
            <a:solidFill>
              <a:srgbClr val="030317"/>
            </a:solidFill>
            <a:latin typeface="Angsana New" pitchFamily="18" charset="-34"/>
            <a:ea typeface="+mn-ea"/>
            <a:cs typeface="Angsana New" pitchFamily="18" charset="-34"/>
          </a:endParaRPr>
        </a:p>
      </dsp:txBody>
      <dsp:txXfrm>
        <a:off x="4627392" y="0"/>
        <a:ext cx="4516607" cy="1097442"/>
      </dsp:txXfrm>
    </dsp:sp>
    <dsp:sp modelId="{C1AEF517-75FB-4B8C-B3A4-562B3295A4DE}">
      <dsp:nvSpPr>
        <dsp:cNvPr id="0" name=""/>
        <dsp:cNvSpPr/>
      </dsp:nvSpPr>
      <dsp:spPr>
        <a:xfrm>
          <a:off x="4660959" y="685813"/>
          <a:ext cx="4483040" cy="2854800"/>
        </a:xfrm>
        <a:prstGeom prst="rect">
          <a:avLst/>
        </a:prstGeom>
        <a:solidFill>
          <a:srgbClr val="4BACC6">
            <a:tint val="40000"/>
            <a:alpha val="90000"/>
            <a:hueOff val="-10740482"/>
            <a:satOff val="48253"/>
            <a:lumOff val="3317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ngsana New" pitchFamily="18" charset="-34"/>
              <a:ea typeface="+mn-ea"/>
              <a:cs typeface="Angsana New" pitchFamily="18" charset="-34"/>
            </a:rPr>
            <a:t>ผู้ที่ติดเชื้อ</a:t>
          </a:r>
          <a:r>
            <a:rPr lang="th-TH" sz="2800" b="1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ngsana New" pitchFamily="18" charset="-34"/>
              <a:ea typeface="+mn-ea"/>
              <a:cs typeface="Angsana New" pitchFamily="18" charset="-34"/>
            </a:rPr>
            <a:t>เอช</a:t>
          </a:r>
          <a:r>
            <a:rPr lang="th-TH" sz="2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ngsana New" pitchFamily="18" charset="-34"/>
              <a:ea typeface="+mn-ea"/>
              <a:cs typeface="Angsana New" pitchFamily="18" charset="-34"/>
            </a:rPr>
            <a:t>ไอ</a:t>
          </a:r>
          <a:r>
            <a:rPr lang="th-TH" sz="2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ngsana New" pitchFamily="18" charset="-34"/>
              <a:ea typeface="+mn-ea"/>
              <a:cs typeface="Angsana New" pitchFamily="18" charset="-34"/>
            </a:rPr>
            <a:t>วีที่</a:t>
          </a:r>
          <a:r>
            <a:rPr lang="th-TH" sz="2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ngsana New" pitchFamily="18" charset="-34"/>
              <a:ea typeface="+mn-ea"/>
              <a:cs typeface="Angsana New" pitchFamily="18" charset="-34"/>
            </a:rPr>
            <a:t>เป็นวัณโรคร่วมที่มารับการรักษา ในหอผู้ป่วยใน รพ. มหาราช</a:t>
          </a:r>
          <a:endParaRPr lang="th-TH" sz="2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ngsana New" pitchFamily="18" charset="-34"/>
            <a:ea typeface="+mn-ea"/>
            <a:cs typeface="Angsana New" pitchFamily="18" charset="-34"/>
          </a:endParaRPr>
        </a:p>
      </dsp:txBody>
      <dsp:txXfrm>
        <a:off x="4660959" y="685813"/>
        <a:ext cx="4483040" cy="2854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3C3BC1-13BD-4080-B58F-09D67088857D}">
      <dsp:nvSpPr>
        <dsp:cNvPr id="0" name=""/>
        <dsp:cNvSpPr/>
      </dsp:nvSpPr>
      <dsp:spPr>
        <a:xfrm>
          <a:off x="189582" y="186241"/>
          <a:ext cx="4382425" cy="1215720"/>
        </a:xfrm>
        <a:prstGeom prst="rect">
          <a:avLst/>
        </a:prstGeom>
        <a:solidFill>
          <a:srgbClr val="1F497D">
            <a:lumMod val="40000"/>
            <a:lumOff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rgbClr val="030317"/>
              </a:solidFill>
              <a:latin typeface="Angsana New" pitchFamily="18" charset="-34"/>
              <a:ea typeface="+mn-ea"/>
              <a:cs typeface="Angsana New" pitchFamily="18" charset="-34"/>
            </a:rPr>
            <a:t>คุณสมบัติที่คัดเข้า</a:t>
          </a:r>
          <a:endParaRPr lang="th-TH" sz="2800" b="1" kern="1200" dirty="0">
            <a:solidFill>
              <a:srgbClr val="030317"/>
            </a:solidFill>
            <a:latin typeface="Angsana New" pitchFamily="18" charset="-34"/>
            <a:ea typeface="+mn-ea"/>
            <a:cs typeface="Angsana New" pitchFamily="18" charset="-34"/>
          </a:endParaRPr>
        </a:p>
      </dsp:txBody>
      <dsp:txXfrm>
        <a:off x="189582" y="186241"/>
        <a:ext cx="4382425" cy="1215720"/>
      </dsp:txXfrm>
    </dsp:sp>
    <dsp:sp modelId="{79543312-68CA-4850-87D9-1308411B0E88}">
      <dsp:nvSpPr>
        <dsp:cNvPr id="0" name=""/>
        <dsp:cNvSpPr/>
      </dsp:nvSpPr>
      <dsp:spPr>
        <a:xfrm>
          <a:off x="193606" y="1214678"/>
          <a:ext cx="4396145" cy="3755005"/>
        </a:xfrm>
        <a:prstGeom prst="rect">
          <a:avLst/>
        </a:prstGeom>
        <a:solidFill>
          <a:srgbClr val="1F497D">
            <a:lumMod val="20000"/>
            <a:lumOff val="80000"/>
            <a:alpha val="90000"/>
          </a:srgbClr>
        </a:solidFill>
        <a:ln w="9525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ngsana New" pitchFamily="18" charset="-34"/>
              <a:ea typeface="+mn-ea"/>
              <a:cs typeface="Angsana New" pitchFamily="18" charset="-34"/>
            </a:rPr>
            <a:t>1.</a:t>
          </a:r>
          <a:r>
            <a:rPr lang="th-TH" sz="2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ngsana New" pitchFamily="18" charset="-34"/>
              <a:ea typeface="+mn-ea"/>
              <a:cs typeface="Angsana New" pitchFamily="18" charset="-34"/>
            </a:rPr>
            <a:t> อายุระหว่าง </a:t>
          </a:r>
          <a:r>
            <a:rPr lang="en-US" sz="2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ngsana New" pitchFamily="18" charset="-34"/>
              <a:ea typeface="+mn-ea"/>
              <a:cs typeface="Angsana New" pitchFamily="18" charset="-34"/>
            </a:rPr>
            <a:t>18 </a:t>
          </a:r>
          <a:r>
            <a:rPr lang="th-TH" sz="2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ngsana New" pitchFamily="18" charset="-34"/>
              <a:ea typeface="+mn-ea"/>
              <a:cs typeface="Angsana New" pitchFamily="18" charset="-34"/>
            </a:rPr>
            <a:t>ปี ขึ้นไปและได้รับการวินิจฉัยจากแพทย์ว่าติดเชื้อ</a:t>
          </a:r>
          <a:r>
            <a:rPr lang="th-TH" sz="2800" b="1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ngsana New" pitchFamily="18" charset="-34"/>
              <a:ea typeface="+mn-ea"/>
              <a:cs typeface="Angsana New" pitchFamily="18" charset="-34"/>
            </a:rPr>
            <a:t>เอช</a:t>
          </a:r>
          <a:r>
            <a:rPr lang="th-TH" sz="2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ngsana New" pitchFamily="18" charset="-34"/>
              <a:ea typeface="+mn-ea"/>
              <a:cs typeface="Angsana New" pitchFamily="18" charset="-34"/>
            </a:rPr>
            <a:t>ไอวี   </a:t>
          </a:r>
          <a:r>
            <a:rPr lang="th-TH" sz="2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ngsana New" pitchFamily="18" charset="-34"/>
              <a:ea typeface="+mn-ea"/>
              <a:cs typeface="Angsana New" pitchFamily="18" charset="-34"/>
            </a:rPr>
            <a:t>ทั้ง</a:t>
          </a:r>
          <a:r>
            <a:rPr lang="th-TH" sz="2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ngsana New" pitchFamily="18" charset="-34"/>
              <a:ea typeface="+mn-ea"/>
              <a:cs typeface="Angsana New" pitchFamily="18" charset="-34"/>
            </a:rPr>
            <a:t>รายเก่าและรายใหม่ที่เป็นวัณโรคปอดครั้งแรกที่ต้องรับการรักษาในโรงพยาบาล</a:t>
          </a:r>
          <a:endParaRPr lang="th-TH" sz="2600" b="1" kern="1200" dirty="0">
            <a:solidFill>
              <a:sysClr val="windowText" lastClr="000000">
                <a:lumMod val="75000"/>
              </a:sysClr>
            </a:solidFill>
            <a:latin typeface="Angsana New" pitchFamily="18" charset="-34"/>
            <a:ea typeface="+mn-ea"/>
            <a:cs typeface="Angsana New" pitchFamily="18" charset="-34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ngsana New" pitchFamily="18" charset="-34"/>
              <a:ea typeface="+mn-ea"/>
              <a:cs typeface="Angsana New" pitchFamily="18" charset="-34"/>
            </a:rPr>
            <a:t>2. </a:t>
          </a:r>
          <a:r>
            <a:rPr lang="th-TH" sz="2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ngsana New" pitchFamily="18" charset="-34"/>
              <a:ea typeface="+mn-ea"/>
              <a:cs typeface="Angsana New" pitchFamily="18" charset="-34"/>
            </a:rPr>
            <a:t>มีความสามารถในการอ่าน เขียนภาษาไทยได้ ไม่มีปัญหาทางการได้ยิน</a:t>
          </a:r>
          <a:endParaRPr lang="en-US" sz="2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ngsana New" pitchFamily="18" charset="-34"/>
            <a:ea typeface="+mn-ea"/>
            <a:cs typeface="Angsana New" pitchFamily="18" charset="-34"/>
          </a:endParaRPr>
        </a:p>
      </dsp:txBody>
      <dsp:txXfrm>
        <a:off x="193606" y="1214678"/>
        <a:ext cx="4396145" cy="3755005"/>
      </dsp:txXfrm>
    </dsp:sp>
    <dsp:sp modelId="{96047BC0-84E2-451A-BBDC-0A15CEAA40EF}">
      <dsp:nvSpPr>
        <dsp:cNvPr id="0" name=""/>
        <dsp:cNvSpPr/>
      </dsp:nvSpPr>
      <dsp:spPr>
        <a:xfrm>
          <a:off x="5003640" y="156259"/>
          <a:ext cx="4140359" cy="1668065"/>
        </a:xfrm>
        <a:prstGeom prst="rect">
          <a:avLst/>
        </a:prstGeom>
        <a:gradFill rotWithShape="0">
          <a:gsLst>
            <a:gs pos="0">
              <a:srgbClr val="4BACC6">
                <a:hueOff val="-9933876"/>
                <a:satOff val="39811"/>
                <a:lumOff val="8628"/>
                <a:alphaOff val="0"/>
                <a:shade val="51000"/>
                <a:satMod val="130000"/>
              </a:srgbClr>
            </a:gs>
            <a:gs pos="80000">
              <a:srgbClr val="4BACC6">
                <a:hueOff val="-9933876"/>
                <a:satOff val="39811"/>
                <a:lumOff val="8628"/>
                <a:alphaOff val="0"/>
                <a:shade val="93000"/>
                <a:satMod val="130000"/>
              </a:srgbClr>
            </a:gs>
            <a:gs pos="100000">
              <a:srgbClr val="4BACC6">
                <a:hueOff val="-9933876"/>
                <a:satOff val="39811"/>
                <a:lumOff val="862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rgbClr val="030317"/>
              </a:solidFill>
              <a:latin typeface="Angsana New" pitchFamily="18" charset="-34"/>
              <a:ea typeface="+mn-ea"/>
              <a:cs typeface="Angsana New" pitchFamily="18" charset="-34"/>
            </a:rPr>
            <a:t>คุณสมบัติที่คัดออก</a:t>
          </a:r>
          <a:endParaRPr lang="th-TH" sz="2800" b="1" kern="1200" dirty="0">
            <a:solidFill>
              <a:srgbClr val="030317"/>
            </a:solidFill>
            <a:latin typeface="Angsana New" pitchFamily="18" charset="-34"/>
            <a:ea typeface="+mn-ea"/>
            <a:cs typeface="Angsana New" pitchFamily="18" charset="-34"/>
          </a:endParaRPr>
        </a:p>
      </dsp:txBody>
      <dsp:txXfrm>
        <a:off x="5003640" y="156259"/>
        <a:ext cx="4140359" cy="1668065"/>
      </dsp:txXfrm>
    </dsp:sp>
    <dsp:sp modelId="{B1CB1066-BA2D-4957-8CEC-25FC8917A1B8}">
      <dsp:nvSpPr>
        <dsp:cNvPr id="0" name=""/>
        <dsp:cNvSpPr/>
      </dsp:nvSpPr>
      <dsp:spPr>
        <a:xfrm>
          <a:off x="5037934" y="1478126"/>
          <a:ext cx="4055614" cy="3371770"/>
        </a:xfrm>
        <a:prstGeom prst="rect">
          <a:avLst/>
        </a:prstGeom>
        <a:solidFill>
          <a:srgbClr val="4BACC6">
            <a:tint val="40000"/>
            <a:alpha val="90000"/>
            <a:hueOff val="-10740482"/>
            <a:satOff val="48253"/>
            <a:lumOff val="3317"/>
            <a:alphaOff val="0"/>
          </a:srgbClr>
        </a:solidFill>
        <a:ln w="9525" cap="flat" cmpd="sng" algn="ctr">
          <a:solidFill>
            <a:srgbClr val="4BACC6">
              <a:tint val="40000"/>
              <a:alpha val="90000"/>
              <a:hueOff val="-10740482"/>
              <a:satOff val="48253"/>
              <a:lumOff val="3317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ngsana New" pitchFamily="18" charset="-34"/>
              <a:ea typeface="+mn-ea"/>
              <a:cs typeface="Angsana New" pitchFamily="18" charset="-34"/>
            </a:rPr>
            <a:t>ผู้ที่มีภาวะป่วยทางจิตหรือเกิดการเจ็บป่วยรุนแรงเช่น เหนื่อยหอบมาก จนต้องใส่ท่อช่วยหายใจหรือมีภาวะแทรกซ้อนอื่นๆตามมาระหว่างการเข้าร่วมวิจัยและจำเป็นต้องได้รับการรักษาแบบฉุกเฉิน</a:t>
          </a:r>
          <a:endParaRPr lang="th-TH" sz="2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ngsana New" pitchFamily="18" charset="-34"/>
            <a:ea typeface="+mn-ea"/>
            <a:cs typeface="Angsana New" pitchFamily="18" charset="-34"/>
          </a:endParaRPr>
        </a:p>
      </dsp:txBody>
      <dsp:txXfrm>
        <a:off x="5037934" y="1478126"/>
        <a:ext cx="4055614" cy="33717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6C53A-0654-46C2-AA87-6350350D70F4}">
      <dsp:nvSpPr>
        <dsp:cNvPr id="0" name=""/>
        <dsp:cNvSpPr/>
      </dsp:nvSpPr>
      <dsp:spPr>
        <a:xfrm>
          <a:off x="27507" y="0"/>
          <a:ext cx="4232671" cy="1693068"/>
        </a:xfrm>
        <a:prstGeom prst="rect">
          <a:avLst/>
        </a:prstGeom>
        <a:solidFill>
          <a:srgbClr val="FF6700">
            <a:lumMod val="60000"/>
            <a:lumOff val="40000"/>
          </a:srgbClr>
        </a:solidFill>
        <a:ln>
          <a:solidFill>
            <a:srgbClr val="FF6700">
              <a:lumMod val="60000"/>
              <a:lumOff val="40000"/>
            </a:srgb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rgbClr val="030317"/>
              </a:solidFill>
              <a:latin typeface="Angsana New" pitchFamily="18" charset="-34"/>
              <a:ea typeface="+mn-ea"/>
              <a:cs typeface="Angsana New" pitchFamily="18" charset="-34"/>
            </a:rPr>
            <a:t>1. เครื่องมือที่ใช้เก็บรวบรวมข้อมูล</a:t>
          </a:r>
          <a:endParaRPr lang="th-TH" sz="3200" b="1" kern="1200" dirty="0">
            <a:solidFill>
              <a:srgbClr val="030317"/>
            </a:solidFill>
            <a:latin typeface="Angsana New" pitchFamily="18" charset="-34"/>
            <a:ea typeface="+mn-ea"/>
            <a:cs typeface="Angsana New" pitchFamily="18" charset="-34"/>
          </a:endParaRPr>
        </a:p>
      </dsp:txBody>
      <dsp:txXfrm>
        <a:off x="27507" y="0"/>
        <a:ext cx="4232671" cy="1693068"/>
      </dsp:txXfrm>
    </dsp:sp>
    <dsp:sp modelId="{42AED24F-9604-41D7-AE8B-2FD14906C617}">
      <dsp:nvSpPr>
        <dsp:cNvPr id="0" name=""/>
        <dsp:cNvSpPr/>
      </dsp:nvSpPr>
      <dsp:spPr>
        <a:xfrm>
          <a:off x="841" y="1579894"/>
          <a:ext cx="4294976" cy="3609792"/>
        </a:xfrm>
        <a:prstGeom prst="rect">
          <a:avLst/>
        </a:prstGeom>
        <a:solidFill>
          <a:srgbClr val="FF6700">
            <a:lumMod val="20000"/>
            <a:lumOff val="80000"/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dirty="0" smtClean="0">
              <a:solidFill>
                <a:srgbClr val="2B166E"/>
              </a:solidFill>
              <a:latin typeface="Angsana New" pitchFamily="18" charset="-34"/>
              <a:ea typeface="+mn-ea"/>
              <a:cs typeface="Angsana New" pitchFamily="18" charset="-34"/>
            </a:rPr>
            <a:t>แบบสัมภาษณ์ข้อมูลทั่วไป</a:t>
          </a:r>
          <a:endParaRPr lang="th-TH" sz="2800" b="1" kern="1200" dirty="0">
            <a:solidFill>
              <a:srgbClr val="2B166E"/>
            </a:solidFill>
            <a:latin typeface="Angsana New" pitchFamily="18" charset="-34"/>
            <a:ea typeface="+mn-ea"/>
            <a:cs typeface="Angsana New" pitchFamily="18" charset="-34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dirty="0" smtClean="0">
              <a:solidFill>
                <a:srgbClr val="2B166E"/>
              </a:solidFill>
              <a:latin typeface="Angsana New" pitchFamily="18" charset="-34"/>
              <a:ea typeface="+mn-ea"/>
              <a:cs typeface="Angsana New" pitchFamily="18" charset="-34"/>
            </a:rPr>
            <a:t>แบบประเมินความสม่ำเสมอในการรับประทานยา</a:t>
          </a:r>
          <a:endParaRPr lang="th-TH" sz="2800" b="1" kern="1200" dirty="0">
            <a:solidFill>
              <a:srgbClr val="2B166E"/>
            </a:solidFill>
            <a:latin typeface="Angsana New" pitchFamily="18" charset="-34"/>
            <a:ea typeface="+mn-ea"/>
            <a:cs typeface="Angsana New" pitchFamily="18" charset="-34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dirty="0" smtClean="0">
              <a:solidFill>
                <a:srgbClr val="2B166E"/>
              </a:solidFill>
              <a:latin typeface="Angsana New" pitchFamily="18" charset="-34"/>
              <a:ea typeface="+mn-ea"/>
              <a:cs typeface="Angsana New" pitchFamily="18" charset="-34"/>
            </a:rPr>
            <a:t>แบบประเมินการป้องกันการแพร่กระจายเชื้อ</a:t>
          </a:r>
          <a:endParaRPr lang="th-TH" sz="2800" b="1" kern="1200" dirty="0">
            <a:solidFill>
              <a:srgbClr val="2B166E"/>
            </a:solidFill>
            <a:latin typeface="Angsana New" pitchFamily="18" charset="-34"/>
            <a:ea typeface="+mn-ea"/>
            <a:cs typeface="Angsana New" pitchFamily="18" charset="-34"/>
          </a:endParaRPr>
        </a:p>
      </dsp:txBody>
      <dsp:txXfrm>
        <a:off x="841" y="1579894"/>
        <a:ext cx="4294976" cy="3609792"/>
      </dsp:txXfrm>
    </dsp:sp>
    <dsp:sp modelId="{E32A5D40-6616-492A-952A-8229B05E7F33}">
      <dsp:nvSpPr>
        <dsp:cNvPr id="0" name=""/>
        <dsp:cNvSpPr/>
      </dsp:nvSpPr>
      <dsp:spPr>
        <a:xfrm>
          <a:off x="4910190" y="0"/>
          <a:ext cx="4232671" cy="1647370"/>
        </a:xfrm>
        <a:prstGeom prst="rect">
          <a:avLst/>
        </a:prstGeom>
        <a:solidFill>
          <a:srgbClr val="71685A">
            <a:lumMod val="60000"/>
            <a:lumOff val="4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rgbClr val="030317"/>
              </a:solidFill>
              <a:latin typeface="Angsana New" pitchFamily="18" charset="-34"/>
              <a:ea typeface="+mn-ea"/>
              <a:cs typeface="Angsana New" pitchFamily="18" charset="-34"/>
            </a:rPr>
            <a:t>2. เครื่องมือที่ใช้ในการทดลอง</a:t>
          </a:r>
          <a:endParaRPr lang="th-TH" sz="3200" b="1" kern="1200" dirty="0">
            <a:solidFill>
              <a:srgbClr val="030317"/>
            </a:solidFill>
            <a:latin typeface="Angsana New" pitchFamily="18" charset="-34"/>
            <a:ea typeface="+mn-ea"/>
            <a:cs typeface="Angsana New" pitchFamily="18" charset="-34"/>
          </a:endParaRPr>
        </a:p>
      </dsp:txBody>
      <dsp:txXfrm>
        <a:off x="4910190" y="0"/>
        <a:ext cx="4232671" cy="1647370"/>
      </dsp:txXfrm>
    </dsp:sp>
    <dsp:sp modelId="{171475FA-1AD7-4188-9751-C9D93DAA04A6}">
      <dsp:nvSpPr>
        <dsp:cNvPr id="0" name=""/>
        <dsp:cNvSpPr/>
      </dsp:nvSpPr>
      <dsp:spPr>
        <a:xfrm>
          <a:off x="4888476" y="1559066"/>
          <a:ext cx="4254766" cy="3699138"/>
        </a:xfrm>
        <a:prstGeom prst="rect">
          <a:avLst/>
        </a:prstGeom>
        <a:solidFill>
          <a:srgbClr val="71685A">
            <a:lumMod val="20000"/>
            <a:lumOff val="80000"/>
            <a:alpha val="90000"/>
          </a:srgbClr>
        </a:solidFill>
        <a:ln>
          <a:solidFill>
            <a:srgbClr val="956B43">
              <a:lumMod val="40000"/>
              <a:lumOff val="60000"/>
            </a:srgb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dirty="0" smtClean="0">
              <a:solidFill>
                <a:srgbClr val="030317"/>
              </a:solidFill>
              <a:latin typeface="Angsana New" pitchFamily="18" charset="-34"/>
              <a:ea typeface="+mn-ea"/>
              <a:cs typeface="Angsana New" pitchFamily="18" charset="-34"/>
            </a:rPr>
            <a:t>โปรแกรมส่งเสริมการจัดการตนเองประกอบด้วย แบบประเมินความรู้ แผนการให้ความรู้      สื่อนำเสนอภาพนิ่ง  ภาพพลิก  ตัวแบบ  สมุดบันทึก คู่มือการจัดการตนเอง</a:t>
          </a:r>
          <a:endParaRPr lang="th-TH" sz="2800" b="1" kern="1200" dirty="0">
            <a:solidFill>
              <a:srgbClr val="030317"/>
            </a:solidFill>
            <a:latin typeface="Angsana New" pitchFamily="18" charset="-34"/>
            <a:ea typeface="+mn-ea"/>
            <a:cs typeface="Angsana New" pitchFamily="18" charset="-34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h-TH" sz="2800" b="1" kern="1200" dirty="0">
            <a:solidFill>
              <a:srgbClr val="030317"/>
            </a:solidFill>
            <a:latin typeface="Angsana New" pitchFamily="18" charset="-34"/>
            <a:ea typeface="+mn-ea"/>
            <a:cs typeface="Angsana New" pitchFamily="18" charset="-34"/>
          </a:endParaRPr>
        </a:p>
      </dsp:txBody>
      <dsp:txXfrm>
        <a:off x="4888476" y="1559066"/>
        <a:ext cx="4254766" cy="36991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5084B9-9077-4A05-9312-8600B0BD1A75}">
      <dsp:nvSpPr>
        <dsp:cNvPr id="0" name=""/>
        <dsp:cNvSpPr/>
      </dsp:nvSpPr>
      <dsp:spPr>
        <a:xfrm>
          <a:off x="0" y="1160505"/>
          <a:ext cx="9144000" cy="1108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4C6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28F7DA-E299-4FC3-A86F-91A5784A5685}">
      <dsp:nvSpPr>
        <dsp:cNvPr id="0" name=""/>
        <dsp:cNvSpPr/>
      </dsp:nvSpPr>
      <dsp:spPr>
        <a:xfrm>
          <a:off x="424716" y="112985"/>
          <a:ext cx="8719283" cy="1804456"/>
        </a:xfrm>
        <a:prstGeom prst="roundRect">
          <a:avLst/>
        </a:prstGeom>
        <a:solidFill>
          <a:srgbClr val="FF6700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ysClr val="windowText" lastClr="000000"/>
              </a:solidFill>
              <a:latin typeface="Angsana New" pitchFamily="18" charset="-34"/>
              <a:ea typeface="+mn-ea"/>
              <a:cs typeface="Angsana New" pitchFamily="18" charset="-34"/>
            </a:rPr>
            <a:t>ผู้ติดเชื้อสามารถจัดการตนเองในด้านความสม่ำเสมอในการรับประทานยาและการป้องกันการแพร่กระจายเชื้อได้อย่างถูกต้อง เหมาะสมกับสภาวะความเจ็บป่วยของโรคหลังจำหน่ายออกจากโรงพยาบาล</a:t>
          </a:r>
          <a:endParaRPr lang="th-TH" sz="3200" b="1" kern="1200" dirty="0">
            <a:solidFill>
              <a:sysClr val="windowText" lastClr="000000"/>
            </a:solidFill>
            <a:latin typeface="Angsana New" pitchFamily="18" charset="-34"/>
            <a:ea typeface="+mn-ea"/>
            <a:cs typeface="Angsana New" pitchFamily="18" charset="-34"/>
          </a:endParaRPr>
        </a:p>
      </dsp:txBody>
      <dsp:txXfrm>
        <a:off x="512802" y="201071"/>
        <a:ext cx="8543111" cy="1628284"/>
      </dsp:txXfrm>
    </dsp:sp>
    <dsp:sp modelId="{33693982-37B0-44FA-83D0-4A716CE4E5B0}">
      <dsp:nvSpPr>
        <dsp:cNvPr id="0" name=""/>
        <dsp:cNvSpPr/>
      </dsp:nvSpPr>
      <dsp:spPr>
        <a:xfrm>
          <a:off x="0" y="4172122"/>
          <a:ext cx="9144000" cy="1108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4C6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A25509-8A85-4215-938E-22A85A30255C}">
      <dsp:nvSpPr>
        <dsp:cNvPr id="0" name=""/>
        <dsp:cNvSpPr/>
      </dsp:nvSpPr>
      <dsp:spPr>
        <a:xfrm>
          <a:off x="405407" y="2506905"/>
          <a:ext cx="8730546" cy="2314656"/>
        </a:xfrm>
        <a:prstGeom prst="roundRect">
          <a:avLst/>
        </a:prstGeom>
        <a:solidFill>
          <a:srgbClr val="956B43">
            <a:lumMod val="20000"/>
            <a:lumOff val="8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ysClr val="windowText" lastClr="000000"/>
              </a:solidFill>
              <a:latin typeface="Angsana New" pitchFamily="18" charset="-34"/>
              <a:ea typeface="+mn-ea"/>
              <a:cs typeface="Angsana New" pitchFamily="18" charset="-34"/>
            </a:rPr>
            <a:t> </a:t>
          </a:r>
          <a:r>
            <a:rPr lang="th-TH" sz="3200" b="1" kern="1200" dirty="0" smtClean="0">
              <a:solidFill>
                <a:sysClr val="windowText" lastClr="000000"/>
              </a:solidFill>
              <a:latin typeface="Angsana New" pitchFamily="18" charset="-34"/>
              <a:ea typeface="+mn-ea"/>
              <a:cs typeface="Angsana New" pitchFamily="18" charset="-34"/>
            </a:rPr>
            <a:t>ใช้เป็นแนวทางในการพัฒนาการพยาบาล  เพื่อส่งเสริมการจัดการตนเองในผู้ติดเชื้อที่มีโรคร่วมอื่นๆ  ให้มีการจัดการตนเองที่ถูกต้องเหมาะสมในด้านความสม่ำเสมอในการรับประทานยาและการป้องกันการแพร่กระจายเชื้อต่อไป</a:t>
          </a:r>
          <a:endParaRPr lang="th-TH" sz="3200" b="1" kern="1200" dirty="0">
            <a:solidFill>
              <a:sysClr val="windowText" lastClr="000000"/>
            </a:solidFill>
            <a:latin typeface="Angsana New" pitchFamily="18" charset="-34"/>
            <a:ea typeface="+mn-ea"/>
            <a:cs typeface="Angsana New" pitchFamily="18" charset="-34"/>
          </a:endParaRPr>
        </a:p>
      </dsp:txBody>
      <dsp:txXfrm>
        <a:off x="518399" y="2619897"/>
        <a:ext cx="8504562" cy="20886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5084B9-9077-4A05-9312-8600B0BD1A75}">
      <dsp:nvSpPr>
        <dsp:cNvPr id="0" name=""/>
        <dsp:cNvSpPr/>
      </dsp:nvSpPr>
      <dsp:spPr>
        <a:xfrm>
          <a:off x="0" y="1160505"/>
          <a:ext cx="9144000" cy="1108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4C6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28F7DA-E299-4FC3-A86F-91A5784A5685}">
      <dsp:nvSpPr>
        <dsp:cNvPr id="0" name=""/>
        <dsp:cNvSpPr/>
      </dsp:nvSpPr>
      <dsp:spPr>
        <a:xfrm>
          <a:off x="152400" y="112985"/>
          <a:ext cx="8737187" cy="1804456"/>
        </a:xfrm>
        <a:prstGeom prst="roundRect">
          <a:avLst/>
        </a:prstGeom>
        <a:solidFill>
          <a:srgbClr val="94C600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ysClr val="windowText" lastClr="000000"/>
              </a:solidFill>
              <a:latin typeface="Angsana New" pitchFamily="18" charset="-34"/>
              <a:ea typeface="+mn-ea"/>
              <a:cs typeface="Angsana New" pitchFamily="18" charset="-34"/>
            </a:rPr>
            <a:t>นำ</a:t>
          </a:r>
          <a:r>
            <a:rPr lang="th-TH" sz="3200" b="1" kern="1200" dirty="0" smtClean="0">
              <a:solidFill>
                <a:sysClr val="windowText" lastClr="000000"/>
              </a:solidFill>
              <a:latin typeface="Angsana New" pitchFamily="18" charset="-34"/>
              <a:ea typeface="+mn-ea"/>
              <a:cs typeface="Angsana New" pitchFamily="18" charset="-34"/>
            </a:rPr>
            <a:t>กิจกรรมในโปรแกรมส่งเสริมการจัดการ</a:t>
          </a:r>
          <a:r>
            <a:rPr lang="th-TH" sz="3200" b="1" kern="1200" dirty="0" smtClean="0">
              <a:solidFill>
                <a:sysClr val="windowText" lastClr="000000"/>
              </a:solidFill>
              <a:latin typeface="Angsana New" pitchFamily="18" charset="-34"/>
              <a:ea typeface="+mn-ea"/>
              <a:cs typeface="Angsana New" pitchFamily="18" charset="-34"/>
            </a:rPr>
            <a:t>ตนเอง ประยุกต์ใช้ใน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ysClr val="windowText" lastClr="000000"/>
              </a:solidFill>
              <a:latin typeface="Angsana New" pitchFamily="18" charset="-34"/>
              <a:ea typeface="+mn-ea"/>
              <a:cs typeface="Angsana New" pitchFamily="18" charset="-34"/>
            </a:rPr>
            <a:t>การพยาบาล</a:t>
          </a:r>
          <a:endParaRPr lang="th-TH" sz="3200" b="1" kern="1200" dirty="0">
            <a:solidFill>
              <a:sysClr val="windowText" lastClr="000000"/>
            </a:solidFill>
            <a:latin typeface="Angsana New" pitchFamily="18" charset="-34"/>
            <a:ea typeface="+mn-ea"/>
            <a:cs typeface="Angsana New" pitchFamily="18" charset="-34"/>
          </a:endParaRPr>
        </a:p>
      </dsp:txBody>
      <dsp:txXfrm>
        <a:off x="240486" y="201071"/>
        <a:ext cx="8561015" cy="1628284"/>
      </dsp:txXfrm>
    </dsp:sp>
    <dsp:sp modelId="{33693982-37B0-44FA-83D0-4A716CE4E5B0}">
      <dsp:nvSpPr>
        <dsp:cNvPr id="0" name=""/>
        <dsp:cNvSpPr/>
      </dsp:nvSpPr>
      <dsp:spPr>
        <a:xfrm>
          <a:off x="0" y="4172122"/>
          <a:ext cx="9144000" cy="1108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4C6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A25509-8A85-4215-938E-22A85A30255C}">
      <dsp:nvSpPr>
        <dsp:cNvPr id="0" name=""/>
        <dsp:cNvSpPr/>
      </dsp:nvSpPr>
      <dsp:spPr>
        <a:xfrm>
          <a:off x="175825" y="2528896"/>
          <a:ext cx="8968174" cy="2314656"/>
        </a:xfrm>
        <a:prstGeom prst="roundRect">
          <a:avLst/>
        </a:prstGeom>
        <a:solidFill>
          <a:srgbClr val="956B43">
            <a:lumMod val="20000"/>
            <a:lumOff val="8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ysClr val="windowText" lastClr="000000"/>
              </a:solidFill>
              <a:latin typeface="Angsana New" pitchFamily="18" charset="-34"/>
              <a:ea typeface="+mn-ea"/>
              <a:cs typeface="Angsana New" pitchFamily="18" charset="-34"/>
            </a:rPr>
            <a:t> </a:t>
          </a:r>
          <a:r>
            <a:rPr lang="th-TH" sz="3200" b="1" kern="1200" dirty="0" smtClean="0">
              <a:solidFill>
                <a:sysClr val="windowText" lastClr="000000"/>
              </a:solidFill>
              <a:latin typeface="Angsana New" pitchFamily="18" charset="-34"/>
              <a:ea typeface="+mn-ea"/>
              <a:cs typeface="Angsana New" pitchFamily="18" charset="-34"/>
            </a:rPr>
            <a:t>นำวิจัยนี้ไป</a:t>
          </a:r>
          <a:r>
            <a:rPr lang="th-TH" sz="3200" b="1" kern="1200" dirty="0" smtClean="0">
              <a:solidFill>
                <a:sysClr val="windowText" lastClr="000000"/>
              </a:solidFill>
              <a:latin typeface="Angsana New" pitchFamily="18" charset="-34"/>
              <a:ea typeface="+mn-ea"/>
              <a:cs typeface="Angsana New" pitchFamily="18" charset="-34"/>
            </a:rPr>
            <a:t>ต่อ</a:t>
          </a:r>
          <a:r>
            <a:rPr lang="th-TH" sz="3200" b="1" kern="1200" dirty="0" smtClean="0">
              <a:solidFill>
                <a:sysClr val="windowText" lastClr="000000"/>
              </a:solidFill>
              <a:latin typeface="Angsana New" pitchFamily="18" charset="-34"/>
              <a:ea typeface="+mn-ea"/>
              <a:cs typeface="Angsana New" pitchFamily="18" charset="-34"/>
            </a:rPr>
            <a:t>ยอด เพื่อวัดประสิทธิผลของโปรแกรมต่อไป</a:t>
          </a:r>
          <a:endParaRPr lang="th-TH" sz="3200" b="1" kern="1200" dirty="0">
            <a:solidFill>
              <a:sysClr val="windowText" lastClr="000000"/>
            </a:solidFill>
            <a:latin typeface="Angsana New" pitchFamily="18" charset="-34"/>
            <a:ea typeface="+mn-ea"/>
            <a:cs typeface="Angsana New" pitchFamily="18" charset="-34"/>
          </a:endParaRPr>
        </a:p>
      </dsp:txBody>
      <dsp:txXfrm>
        <a:off x="288817" y="2641888"/>
        <a:ext cx="8742190" cy="2088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393D9-7E3D-46A4-9879-E51F027DC0F6}" type="datetimeFigureOut">
              <a:rPr lang="th-TH" smtClean="0"/>
              <a:t>31/05/58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72B4C-1F5E-49BF-A209-7B4CF6D7DB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1005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72B4C-1F5E-49BF-A209-7B4CF6D7DBC4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53653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1E59-2B5C-41E8-861D-7761A3FFEBF7}" type="datetimeFigureOut">
              <a:rPr lang="th-TH" smtClean="0"/>
              <a:t>31/05/58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590C51-6F16-4782-A00C-3D6EBEBF3FAE}" type="slidenum">
              <a:rPr lang="th-TH" smtClean="0"/>
              <a:t>‹#›</a:t>
            </a:fld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1E59-2B5C-41E8-861D-7761A3FFEBF7}" type="datetimeFigureOut">
              <a:rPr lang="th-TH" smtClean="0"/>
              <a:t>31/05/58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0C51-6F16-4782-A00C-3D6EBEBF3FA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1E59-2B5C-41E8-861D-7761A3FFEBF7}" type="datetimeFigureOut">
              <a:rPr lang="th-TH" smtClean="0"/>
              <a:t>31/05/58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0C51-6F16-4782-A00C-3D6EBEBF3FA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1E59-2B5C-41E8-861D-7761A3FFEBF7}" type="datetimeFigureOut">
              <a:rPr lang="th-TH" smtClean="0">
                <a:solidFill>
                  <a:srgbClr val="564B3C"/>
                </a:solidFill>
              </a:rPr>
              <a:pPr/>
              <a:t>31/05/58</a:t>
            </a:fld>
            <a:endParaRPr lang="th-TH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590C51-6F16-4782-A00C-3D6EBEBF3FAE}" type="slidenum">
              <a:rPr lang="th-TH" smtClean="0">
                <a:solidFill>
                  <a:srgbClr val="93A299">
                    <a:lumMod val="50000"/>
                  </a:srgbClr>
                </a:solidFill>
              </a:rPr>
              <a:pPr/>
              <a:t>‹#›</a:t>
            </a:fld>
            <a:endParaRPr lang="th-TH">
              <a:solidFill>
                <a:srgbClr val="93A299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562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1E59-2B5C-41E8-861D-7761A3FFEBF7}" type="datetimeFigureOut">
              <a:rPr lang="th-TH" smtClean="0">
                <a:solidFill>
                  <a:srgbClr val="564B3C"/>
                </a:solidFill>
              </a:rPr>
              <a:pPr/>
              <a:t>31/05/58</a:t>
            </a:fld>
            <a:endParaRPr lang="th-TH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0C51-6F16-4782-A00C-3D6EBEBF3FAE}" type="slidenum">
              <a:rPr lang="th-TH" smtClean="0">
                <a:solidFill>
                  <a:srgbClr val="564B3C"/>
                </a:solidFill>
              </a:rPr>
              <a:pPr/>
              <a:t>‹#›</a:t>
            </a:fld>
            <a:endParaRPr lang="th-TH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400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1E59-2B5C-41E8-861D-7761A3FFEBF7}" type="datetimeFigureOut">
              <a:rPr lang="th-TH" smtClean="0">
                <a:solidFill>
                  <a:srgbClr val="564B3C"/>
                </a:solidFill>
              </a:rPr>
              <a:pPr/>
              <a:t>31/05/58</a:t>
            </a:fld>
            <a:endParaRPr lang="th-TH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0C51-6F16-4782-A00C-3D6EBEBF3FAE}" type="slidenum">
              <a:rPr lang="th-TH" smtClean="0">
                <a:solidFill>
                  <a:srgbClr val="564B3C"/>
                </a:solidFill>
              </a:rPr>
              <a:pPr/>
              <a:t>‹#›</a:t>
            </a:fld>
            <a:endParaRPr lang="th-TH">
              <a:solidFill>
                <a:srgbClr val="564B3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10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1E59-2B5C-41E8-861D-7761A3FFEBF7}" type="datetimeFigureOut">
              <a:rPr lang="th-TH" smtClean="0">
                <a:solidFill>
                  <a:srgbClr val="564B3C"/>
                </a:solidFill>
              </a:rPr>
              <a:pPr/>
              <a:t>31/05/58</a:t>
            </a:fld>
            <a:endParaRPr lang="th-TH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0C51-6F16-4782-A00C-3D6EBEBF3FAE}" type="slidenum">
              <a:rPr lang="th-TH" smtClean="0">
                <a:solidFill>
                  <a:srgbClr val="564B3C"/>
                </a:solidFill>
              </a:rPr>
              <a:pPr/>
              <a:t>‹#›</a:t>
            </a:fld>
            <a:endParaRPr lang="th-TH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607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1E59-2B5C-41E8-861D-7761A3FFEBF7}" type="datetimeFigureOut">
              <a:rPr lang="th-TH" smtClean="0">
                <a:solidFill>
                  <a:srgbClr val="564B3C"/>
                </a:solidFill>
              </a:rPr>
              <a:pPr/>
              <a:t>31/05/58</a:t>
            </a:fld>
            <a:endParaRPr lang="th-TH">
              <a:solidFill>
                <a:srgbClr val="564B3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564B3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0C51-6F16-4782-A00C-3D6EBEBF3FAE}" type="slidenum">
              <a:rPr lang="th-TH" smtClean="0">
                <a:solidFill>
                  <a:srgbClr val="564B3C"/>
                </a:solidFill>
              </a:rPr>
              <a:pPr/>
              <a:t>‹#›</a:t>
            </a:fld>
            <a:endParaRPr lang="th-TH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47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1E59-2B5C-41E8-861D-7761A3FFEBF7}" type="datetimeFigureOut">
              <a:rPr lang="th-TH" smtClean="0">
                <a:solidFill>
                  <a:srgbClr val="564B3C"/>
                </a:solidFill>
              </a:rPr>
              <a:pPr/>
              <a:t>31/05/58</a:t>
            </a:fld>
            <a:endParaRPr lang="th-TH">
              <a:solidFill>
                <a:srgbClr val="564B3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564B3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0C51-6F16-4782-A00C-3D6EBEBF3FAE}" type="slidenum">
              <a:rPr lang="th-TH" smtClean="0">
                <a:solidFill>
                  <a:srgbClr val="564B3C"/>
                </a:solidFill>
              </a:rPr>
              <a:pPr/>
              <a:t>‹#›</a:t>
            </a:fld>
            <a:endParaRPr lang="th-TH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293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1E59-2B5C-41E8-861D-7761A3FFEBF7}" type="datetimeFigureOut">
              <a:rPr lang="th-TH" smtClean="0">
                <a:solidFill>
                  <a:srgbClr val="564B3C"/>
                </a:solidFill>
              </a:rPr>
              <a:pPr/>
              <a:t>31/05/58</a:t>
            </a:fld>
            <a:endParaRPr lang="th-TH">
              <a:solidFill>
                <a:srgbClr val="564B3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564B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0C51-6F16-4782-A00C-3D6EBEBF3FAE}" type="slidenum">
              <a:rPr lang="th-TH" smtClean="0">
                <a:solidFill>
                  <a:srgbClr val="564B3C"/>
                </a:solidFill>
              </a:rPr>
              <a:pPr/>
              <a:t>‹#›</a:t>
            </a:fld>
            <a:endParaRPr lang="th-TH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383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1E59-2B5C-41E8-861D-7761A3FFEBF7}" type="datetimeFigureOut">
              <a:rPr lang="th-TH" smtClean="0">
                <a:solidFill>
                  <a:srgbClr val="564B3C"/>
                </a:solidFill>
              </a:rPr>
              <a:pPr/>
              <a:t>31/05/58</a:t>
            </a:fld>
            <a:endParaRPr lang="th-TH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0C51-6F16-4782-A00C-3D6EBEBF3FAE}" type="slidenum">
              <a:rPr lang="th-TH" smtClean="0">
                <a:solidFill>
                  <a:srgbClr val="564B3C"/>
                </a:solidFill>
              </a:rPr>
              <a:pPr/>
              <a:t>‹#›</a:t>
            </a:fld>
            <a:endParaRPr lang="th-TH">
              <a:solidFill>
                <a:srgbClr val="564B3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046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1E59-2B5C-41E8-861D-7761A3FFEBF7}" type="datetimeFigureOut">
              <a:rPr lang="th-TH" smtClean="0"/>
              <a:t>31/05/58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0C51-6F16-4782-A00C-3D6EBEBF3FA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1E59-2B5C-41E8-861D-7761A3FFEBF7}" type="datetimeFigureOut">
              <a:rPr lang="th-TH" smtClean="0">
                <a:solidFill>
                  <a:srgbClr val="564B3C"/>
                </a:solidFill>
              </a:rPr>
              <a:pPr/>
              <a:t>31/05/58</a:t>
            </a:fld>
            <a:endParaRPr lang="th-TH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0C51-6F16-4782-A00C-3D6EBEBF3FAE}" type="slidenum">
              <a:rPr lang="th-TH" smtClean="0">
                <a:solidFill>
                  <a:srgbClr val="564B3C"/>
                </a:solidFill>
              </a:rPr>
              <a:pPr/>
              <a:t>‹#›</a:t>
            </a:fld>
            <a:endParaRPr lang="th-TH">
              <a:solidFill>
                <a:srgbClr val="564B3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43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1E59-2B5C-41E8-861D-7761A3FFEBF7}" type="datetimeFigureOut">
              <a:rPr lang="th-TH" smtClean="0">
                <a:solidFill>
                  <a:srgbClr val="564B3C"/>
                </a:solidFill>
              </a:rPr>
              <a:pPr/>
              <a:t>31/05/58</a:t>
            </a:fld>
            <a:endParaRPr lang="th-TH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0C51-6F16-4782-A00C-3D6EBEBF3FAE}" type="slidenum">
              <a:rPr lang="th-TH" smtClean="0">
                <a:solidFill>
                  <a:srgbClr val="564B3C"/>
                </a:solidFill>
              </a:rPr>
              <a:pPr/>
              <a:t>‹#›</a:t>
            </a:fld>
            <a:endParaRPr lang="th-TH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4088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1E59-2B5C-41E8-861D-7761A3FFEBF7}" type="datetimeFigureOut">
              <a:rPr lang="th-TH" smtClean="0">
                <a:solidFill>
                  <a:srgbClr val="564B3C"/>
                </a:solidFill>
              </a:rPr>
              <a:pPr/>
              <a:t>31/05/58</a:t>
            </a:fld>
            <a:endParaRPr lang="th-TH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0C51-6F16-4782-A00C-3D6EBEBF3FAE}" type="slidenum">
              <a:rPr lang="th-TH" smtClean="0">
                <a:solidFill>
                  <a:srgbClr val="564B3C"/>
                </a:solidFill>
              </a:rPr>
              <a:pPr/>
              <a:t>‹#›</a:t>
            </a:fld>
            <a:endParaRPr lang="th-TH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2534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1E59-2B5C-41E8-861D-7761A3FFEBF7}" type="datetimeFigureOut">
              <a:rPr lang="th-TH" smtClean="0">
                <a:solidFill>
                  <a:srgbClr val="564B3C"/>
                </a:solidFill>
              </a:rPr>
              <a:pPr/>
              <a:t>31/05/58</a:t>
            </a:fld>
            <a:endParaRPr lang="th-TH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590C51-6F16-4782-A00C-3D6EBEBF3FAE}" type="slidenum">
              <a:rPr lang="th-TH" smtClean="0">
                <a:solidFill>
                  <a:srgbClr val="93A299">
                    <a:lumMod val="50000"/>
                  </a:srgbClr>
                </a:solidFill>
              </a:rPr>
              <a:pPr/>
              <a:t>‹#›</a:t>
            </a:fld>
            <a:endParaRPr lang="th-TH">
              <a:solidFill>
                <a:srgbClr val="93A299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9131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1E59-2B5C-41E8-861D-7761A3FFEBF7}" type="datetimeFigureOut">
              <a:rPr lang="th-TH" smtClean="0">
                <a:solidFill>
                  <a:srgbClr val="564B3C"/>
                </a:solidFill>
              </a:rPr>
              <a:pPr/>
              <a:t>31/05/58</a:t>
            </a:fld>
            <a:endParaRPr lang="th-TH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0C51-6F16-4782-A00C-3D6EBEBF3FAE}" type="slidenum">
              <a:rPr lang="th-TH" smtClean="0">
                <a:solidFill>
                  <a:srgbClr val="564B3C"/>
                </a:solidFill>
              </a:rPr>
              <a:pPr/>
              <a:t>‹#›</a:t>
            </a:fld>
            <a:endParaRPr lang="th-TH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4743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1E59-2B5C-41E8-861D-7761A3FFEBF7}" type="datetimeFigureOut">
              <a:rPr lang="th-TH" smtClean="0">
                <a:solidFill>
                  <a:srgbClr val="564B3C"/>
                </a:solidFill>
              </a:rPr>
              <a:pPr/>
              <a:t>31/05/58</a:t>
            </a:fld>
            <a:endParaRPr lang="th-TH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0C51-6F16-4782-A00C-3D6EBEBF3FAE}" type="slidenum">
              <a:rPr lang="th-TH" smtClean="0">
                <a:solidFill>
                  <a:srgbClr val="564B3C"/>
                </a:solidFill>
              </a:rPr>
              <a:pPr/>
              <a:t>‹#›</a:t>
            </a:fld>
            <a:endParaRPr lang="th-TH">
              <a:solidFill>
                <a:srgbClr val="564B3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0833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1E59-2B5C-41E8-861D-7761A3FFEBF7}" type="datetimeFigureOut">
              <a:rPr lang="th-TH" smtClean="0">
                <a:solidFill>
                  <a:srgbClr val="564B3C"/>
                </a:solidFill>
              </a:rPr>
              <a:pPr/>
              <a:t>31/05/58</a:t>
            </a:fld>
            <a:endParaRPr lang="th-TH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0C51-6F16-4782-A00C-3D6EBEBF3FAE}" type="slidenum">
              <a:rPr lang="th-TH" smtClean="0">
                <a:solidFill>
                  <a:srgbClr val="564B3C"/>
                </a:solidFill>
              </a:rPr>
              <a:pPr/>
              <a:t>‹#›</a:t>
            </a:fld>
            <a:endParaRPr lang="th-TH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8101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1E59-2B5C-41E8-861D-7761A3FFEBF7}" type="datetimeFigureOut">
              <a:rPr lang="th-TH" smtClean="0">
                <a:solidFill>
                  <a:srgbClr val="564B3C"/>
                </a:solidFill>
              </a:rPr>
              <a:pPr/>
              <a:t>31/05/58</a:t>
            </a:fld>
            <a:endParaRPr lang="th-TH">
              <a:solidFill>
                <a:srgbClr val="564B3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564B3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0C51-6F16-4782-A00C-3D6EBEBF3FAE}" type="slidenum">
              <a:rPr lang="th-TH" smtClean="0">
                <a:solidFill>
                  <a:srgbClr val="564B3C"/>
                </a:solidFill>
              </a:rPr>
              <a:pPr/>
              <a:t>‹#›</a:t>
            </a:fld>
            <a:endParaRPr lang="th-TH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5906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1E59-2B5C-41E8-861D-7761A3FFEBF7}" type="datetimeFigureOut">
              <a:rPr lang="th-TH" smtClean="0">
                <a:solidFill>
                  <a:srgbClr val="564B3C"/>
                </a:solidFill>
              </a:rPr>
              <a:pPr/>
              <a:t>31/05/58</a:t>
            </a:fld>
            <a:endParaRPr lang="th-TH">
              <a:solidFill>
                <a:srgbClr val="564B3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564B3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0C51-6F16-4782-A00C-3D6EBEBF3FAE}" type="slidenum">
              <a:rPr lang="th-TH" smtClean="0">
                <a:solidFill>
                  <a:srgbClr val="564B3C"/>
                </a:solidFill>
              </a:rPr>
              <a:pPr/>
              <a:t>‹#›</a:t>
            </a:fld>
            <a:endParaRPr lang="th-TH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7529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1E59-2B5C-41E8-861D-7761A3FFEBF7}" type="datetimeFigureOut">
              <a:rPr lang="th-TH" smtClean="0">
                <a:solidFill>
                  <a:srgbClr val="564B3C"/>
                </a:solidFill>
              </a:rPr>
              <a:pPr/>
              <a:t>31/05/58</a:t>
            </a:fld>
            <a:endParaRPr lang="th-TH">
              <a:solidFill>
                <a:srgbClr val="564B3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564B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0C51-6F16-4782-A00C-3D6EBEBF3FAE}" type="slidenum">
              <a:rPr lang="th-TH" smtClean="0">
                <a:solidFill>
                  <a:srgbClr val="564B3C"/>
                </a:solidFill>
              </a:rPr>
              <a:pPr/>
              <a:t>‹#›</a:t>
            </a:fld>
            <a:endParaRPr lang="th-TH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327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1E59-2B5C-41E8-861D-7761A3FFEBF7}" type="datetimeFigureOut">
              <a:rPr lang="th-TH" smtClean="0"/>
              <a:t>31/05/58</a:t>
            </a:fld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0C51-6F16-4782-A00C-3D6EBEBF3FAE}" type="slidenum">
              <a:rPr lang="th-TH" smtClean="0"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1E59-2B5C-41E8-861D-7761A3FFEBF7}" type="datetimeFigureOut">
              <a:rPr lang="th-TH" smtClean="0">
                <a:solidFill>
                  <a:srgbClr val="564B3C"/>
                </a:solidFill>
              </a:rPr>
              <a:pPr/>
              <a:t>31/05/58</a:t>
            </a:fld>
            <a:endParaRPr lang="th-TH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0C51-6F16-4782-A00C-3D6EBEBF3FAE}" type="slidenum">
              <a:rPr lang="th-TH" smtClean="0">
                <a:solidFill>
                  <a:srgbClr val="564B3C"/>
                </a:solidFill>
              </a:rPr>
              <a:pPr/>
              <a:t>‹#›</a:t>
            </a:fld>
            <a:endParaRPr lang="th-TH">
              <a:solidFill>
                <a:srgbClr val="564B3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5306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1E59-2B5C-41E8-861D-7761A3FFEBF7}" type="datetimeFigureOut">
              <a:rPr lang="th-TH" smtClean="0">
                <a:solidFill>
                  <a:srgbClr val="564B3C"/>
                </a:solidFill>
              </a:rPr>
              <a:pPr/>
              <a:t>31/05/58</a:t>
            </a:fld>
            <a:endParaRPr lang="th-TH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0C51-6F16-4782-A00C-3D6EBEBF3FAE}" type="slidenum">
              <a:rPr lang="th-TH" smtClean="0">
                <a:solidFill>
                  <a:srgbClr val="564B3C"/>
                </a:solidFill>
              </a:rPr>
              <a:pPr/>
              <a:t>‹#›</a:t>
            </a:fld>
            <a:endParaRPr lang="th-TH">
              <a:solidFill>
                <a:srgbClr val="564B3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9472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1E59-2B5C-41E8-861D-7761A3FFEBF7}" type="datetimeFigureOut">
              <a:rPr lang="th-TH" smtClean="0">
                <a:solidFill>
                  <a:srgbClr val="564B3C"/>
                </a:solidFill>
              </a:rPr>
              <a:pPr/>
              <a:t>31/05/58</a:t>
            </a:fld>
            <a:endParaRPr lang="th-TH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0C51-6F16-4782-A00C-3D6EBEBF3FAE}" type="slidenum">
              <a:rPr lang="th-TH" smtClean="0">
                <a:solidFill>
                  <a:srgbClr val="564B3C"/>
                </a:solidFill>
              </a:rPr>
              <a:pPr/>
              <a:t>‹#›</a:t>
            </a:fld>
            <a:endParaRPr lang="th-TH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412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1E59-2B5C-41E8-861D-7761A3FFEBF7}" type="datetimeFigureOut">
              <a:rPr lang="th-TH" smtClean="0">
                <a:solidFill>
                  <a:srgbClr val="564B3C"/>
                </a:solidFill>
              </a:rPr>
              <a:pPr/>
              <a:t>31/05/58</a:t>
            </a:fld>
            <a:endParaRPr lang="th-TH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0C51-6F16-4782-A00C-3D6EBEBF3FAE}" type="slidenum">
              <a:rPr lang="th-TH" smtClean="0">
                <a:solidFill>
                  <a:srgbClr val="564B3C"/>
                </a:solidFill>
              </a:rPr>
              <a:pPr/>
              <a:t>‹#›</a:t>
            </a:fld>
            <a:endParaRPr lang="th-TH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242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1E59-2B5C-41E8-861D-7761A3FFEBF7}" type="datetimeFigureOut">
              <a:rPr lang="th-TH" smtClean="0"/>
              <a:t>31/05/58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0C51-6F16-4782-A00C-3D6EBEBF3FA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1E59-2B5C-41E8-861D-7761A3FFEBF7}" type="datetimeFigureOut">
              <a:rPr lang="th-TH" smtClean="0"/>
              <a:t>31/05/58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0C51-6F16-4782-A00C-3D6EBEBF3FA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1E59-2B5C-41E8-861D-7761A3FFEBF7}" type="datetimeFigureOut">
              <a:rPr lang="th-TH" smtClean="0"/>
              <a:t>31/05/58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0C51-6F16-4782-A00C-3D6EBEBF3FA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1E59-2B5C-41E8-861D-7761A3FFEBF7}" type="datetimeFigureOut">
              <a:rPr lang="th-TH" smtClean="0"/>
              <a:t>31/05/58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0C51-6F16-4782-A00C-3D6EBEBF3FA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1E59-2B5C-41E8-861D-7761A3FFEBF7}" type="datetimeFigureOut">
              <a:rPr lang="th-TH" smtClean="0"/>
              <a:t>31/05/58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0C51-6F16-4782-A00C-3D6EBEBF3FAE}" type="slidenum">
              <a:rPr lang="th-TH" smtClean="0"/>
              <a:t>‹#›</a:t>
            </a:fld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1E59-2B5C-41E8-861D-7761A3FFEBF7}" type="datetimeFigureOut">
              <a:rPr lang="th-TH" smtClean="0"/>
              <a:t>31/05/58</a:t>
            </a:fld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0C51-6F16-4782-A00C-3D6EBEBF3FAE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32D1E59-2B5C-41E8-861D-7761A3FFEBF7}" type="datetimeFigureOut">
              <a:rPr lang="th-TH" smtClean="0"/>
              <a:t>31/05/58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D590C51-6F16-4782-A00C-3D6EBEBF3FAE}" type="slidenum">
              <a:rPr lang="th-TH" smtClean="0"/>
              <a:t>‹#›</a:t>
            </a:fld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32D1E59-2B5C-41E8-861D-7761A3FFEBF7}" type="datetimeFigureOut">
              <a:rPr lang="th-TH" smtClean="0">
                <a:solidFill>
                  <a:srgbClr val="564B3C"/>
                </a:solidFill>
              </a:rPr>
              <a:pPr/>
              <a:t>31/05/58</a:t>
            </a:fld>
            <a:endParaRPr lang="th-TH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th-TH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D590C51-6F16-4782-A00C-3D6EBEBF3FAE}" type="slidenum">
              <a:rPr lang="th-TH" smtClean="0">
                <a:solidFill>
                  <a:srgbClr val="564B3C"/>
                </a:solidFill>
              </a:rPr>
              <a:pPr/>
              <a:t>‹#›</a:t>
            </a:fld>
            <a:endParaRPr lang="th-TH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85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32D1E59-2B5C-41E8-861D-7761A3FFEBF7}" type="datetimeFigureOut">
              <a:rPr lang="th-TH" smtClean="0">
                <a:solidFill>
                  <a:srgbClr val="564B3C"/>
                </a:solidFill>
              </a:rPr>
              <a:pPr/>
              <a:t>31/05/58</a:t>
            </a:fld>
            <a:endParaRPr lang="th-TH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th-TH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D590C51-6F16-4782-A00C-3D6EBEBF3FAE}" type="slidenum">
              <a:rPr lang="th-TH" smtClean="0">
                <a:solidFill>
                  <a:srgbClr val="564B3C"/>
                </a:solidFill>
              </a:rPr>
              <a:pPr/>
              <a:t>‹#›</a:t>
            </a:fld>
            <a:endParaRPr lang="th-TH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76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package" Target="../embeddings/_______Microsoft_Word1.docx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Microsoft_Excel_97-20031.xls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Microsoft_Excel_97-20032.xls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0753" y="3154326"/>
            <a:ext cx="6934200" cy="2971800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buClrTx/>
            </a:pPr>
            <a:endParaRPr lang="th-TH" sz="4000" b="1" cap="none" dirty="0" smtClean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  <a:p>
            <a:pPr lvl="0" fontAlgn="base">
              <a:spcAft>
                <a:spcPct val="0"/>
              </a:spcAft>
              <a:buClrTx/>
            </a:pPr>
            <a:r>
              <a:rPr lang="th-TH" sz="4000" b="1" cap="none" spc="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cap="none" spc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                  </a:t>
            </a:r>
            <a:r>
              <a:rPr lang="th-TH" sz="4400" b="1" cap="none" spc="0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น.ส.  วิชรา เสวกพรหม</a:t>
            </a:r>
            <a:endParaRPr lang="th-TH" sz="4400" b="1" cap="none" spc="0" dirty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-55968" y="17721"/>
            <a:ext cx="9144000" cy="4038600"/>
          </a:xfrm>
        </p:spPr>
        <p:txBody>
          <a:bodyPr/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th-TH" b="1" cap="none" dirty="0" smtClean="0">
                <a:solidFill>
                  <a:srgbClr val="000000"/>
                </a:solidFill>
                <a:latin typeface="Angsana New" pitchFamily="18" charset="-34"/>
                <a:cs typeface="Angsana New"/>
              </a:rPr>
              <a:t/>
            </a:r>
            <a:br>
              <a:rPr lang="th-TH" b="1" cap="none" dirty="0" smtClean="0">
                <a:solidFill>
                  <a:srgbClr val="000000"/>
                </a:solidFill>
                <a:latin typeface="Angsana New" pitchFamily="18" charset="-34"/>
                <a:cs typeface="Angsana New"/>
              </a:rPr>
            </a:br>
            <a:r>
              <a:rPr lang="th-TH" b="1" cap="none" dirty="0" smtClean="0">
                <a:solidFill>
                  <a:srgbClr val="000000"/>
                </a:solidFill>
                <a:latin typeface="Angsana New" pitchFamily="18" charset="-34"/>
                <a:cs typeface="Angsana New"/>
              </a:rPr>
              <a:t/>
            </a:r>
            <a:br>
              <a:rPr lang="th-TH" b="1" cap="none" dirty="0" smtClean="0">
                <a:solidFill>
                  <a:srgbClr val="000000"/>
                </a:solidFill>
                <a:latin typeface="Angsana New" pitchFamily="18" charset="-34"/>
                <a:cs typeface="Angsana New"/>
              </a:rPr>
            </a:br>
            <a:r>
              <a:rPr lang="th-TH" b="1" cap="none" dirty="0" smtClean="0">
                <a:solidFill>
                  <a:srgbClr val="000000"/>
                </a:solidFill>
                <a:latin typeface="Angsana New" pitchFamily="18" charset="-34"/>
                <a:cs typeface="Angsana New"/>
              </a:rPr>
              <a:t/>
            </a:r>
            <a:br>
              <a:rPr lang="th-TH" b="1" cap="none" dirty="0" smtClean="0">
                <a:solidFill>
                  <a:srgbClr val="000000"/>
                </a:solidFill>
                <a:latin typeface="Angsana New" pitchFamily="18" charset="-34"/>
                <a:cs typeface="Angsana New"/>
              </a:rPr>
            </a:br>
            <a:r>
              <a:rPr lang="th-TH" b="1" cap="none" dirty="0" smtClean="0">
                <a:solidFill>
                  <a:srgbClr val="000000"/>
                </a:solidFill>
                <a:latin typeface="Angsana New" pitchFamily="18" charset="-34"/>
                <a:cs typeface="Angsana New"/>
              </a:rPr>
              <a:t/>
            </a:r>
            <a:br>
              <a:rPr lang="th-TH" b="1" cap="none" dirty="0" smtClean="0">
                <a:solidFill>
                  <a:srgbClr val="000000"/>
                </a:solidFill>
                <a:latin typeface="Angsana New" pitchFamily="18" charset="-34"/>
                <a:cs typeface="Angsana New"/>
              </a:rPr>
            </a:br>
            <a:r>
              <a:rPr lang="th-TH" sz="4800" b="1" cap="none" dirty="0" smtClean="0">
                <a:solidFill>
                  <a:srgbClr val="000000"/>
                </a:solidFill>
                <a:latin typeface="Angsana New" pitchFamily="18" charset="-34"/>
                <a:cs typeface="Angsana New"/>
              </a:rPr>
              <a:t>โปรแกรม</a:t>
            </a:r>
            <a:r>
              <a:rPr lang="th-TH" sz="4800" b="1" cap="none" dirty="0" smtClean="0">
                <a:solidFill>
                  <a:srgbClr val="000000"/>
                </a:solidFill>
                <a:latin typeface="Angsana New" pitchFamily="18" charset="-34"/>
                <a:cs typeface="Angsana New"/>
              </a:rPr>
              <a:t>ส่งเสริมการจัดการ</a:t>
            </a:r>
            <a:r>
              <a:rPr lang="th-TH" sz="4800" b="1" cap="none" dirty="0" smtClean="0">
                <a:solidFill>
                  <a:srgbClr val="000000"/>
                </a:solidFill>
                <a:latin typeface="Angsana New" pitchFamily="18" charset="-34"/>
                <a:cs typeface="Angsana New"/>
              </a:rPr>
              <a:t>ตนเองต่อ</a:t>
            </a:r>
            <a:r>
              <a:rPr lang="th-TH" sz="4800" b="1" cap="none" dirty="0" smtClean="0">
                <a:solidFill>
                  <a:srgbClr val="000000"/>
                </a:solidFill>
                <a:latin typeface="Angsana New" pitchFamily="18" charset="-34"/>
                <a:cs typeface="Angsana New"/>
              </a:rPr>
              <a:t>ความสม่ำเสมอ ในการรับประทานยาและการป้องกันการแพร่กระจายเชื้อ</a:t>
            </a:r>
            <a:r>
              <a:rPr lang="th-TH" sz="4800" b="1" cap="none" spc="-70" dirty="0" smtClean="0">
                <a:solidFill>
                  <a:srgbClr val="000000"/>
                </a:solidFill>
                <a:latin typeface="Angsana New" pitchFamily="18" charset="-34"/>
                <a:cs typeface="Angsana New"/>
              </a:rPr>
              <a:t>ของผู้ติดเชื้อ</a:t>
            </a:r>
            <a:r>
              <a:rPr lang="th-TH" sz="4800" b="1" cap="none" spc="-70" dirty="0" err="1" smtClean="0">
                <a:solidFill>
                  <a:srgbClr val="000000"/>
                </a:solidFill>
                <a:latin typeface="Angsana New" pitchFamily="18" charset="-34"/>
                <a:cs typeface="Angsana New"/>
              </a:rPr>
              <a:t>เอช</a:t>
            </a:r>
            <a:r>
              <a:rPr lang="th-TH" sz="4800" b="1" cap="none" spc="-70" dirty="0" smtClean="0">
                <a:solidFill>
                  <a:srgbClr val="000000"/>
                </a:solidFill>
                <a:latin typeface="Angsana New" pitchFamily="18" charset="-34"/>
                <a:cs typeface="Angsana New"/>
              </a:rPr>
              <a:t>ไอ</a:t>
            </a:r>
            <a:r>
              <a:rPr lang="th-TH" sz="4800" b="1" cap="none" spc="-70" dirty="0" smtClean="0">
                <a:solidFill>
                  <a:srgbClr val="000000"/>
                </a:solidFill>
                <a:latin typeface="Angsana New" pitchFamily="18" charset="-34"/>
                <a:cs typeface="Angsana New"/>
              </a:rPr>
              <a:t>วีที่</a:t>
            </a:r>
            <a:r>
              <a:rPr lang="th-TH" sz="4800" b="1" cap="none" spc="-70" dirty="0" smtClean="0">
                <a:solidFill>
                  <a:srgbClr val="000000"/>
                </a:solidFill>
                <a:latin typeface="Angsana New" pitchFamily="18" charset="-34"/>
                <a:cs typeface="Angsana New"/>
              </a:rPr>
              <a:t>เป็นวัณ</a:t>
            </a:r>
            <a:r>
              <a:rPr lang="th-TH" sz="4800" b="1" cap="none" spc="-70" dirty="0" smtClean="0">
                <a:solidFill>
                  <a:srgbClr val="000000"/>
                </a:solidFill>
                <a:latin typeface="Angsana New" pitchFamily="18" charset="-34"/>
                <a:cs typeface="Angsana New"/>
              </a:rPr>
              <a:t>โรค</a:t>
            </a:r>
            <a:r>
              <a:rPr lang="en-US" sz="4800" cap="none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4800" cap="none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2800" b="1" cap="none" dirty="0" smtClean="0">
                <a:solidFill>
                  <a:srgbClr val="000000"/>
                </a:solidFill>
                <a:latin typeface="Angsana New" pitchFamily="18" charset="-34"/>
                <a:ea typeface="+mn-ea"/>
                <a:cs typeface="Angsana New" pitchFamily="18" charset="-34"/>
              </a:rPr>
              <a:t/>
            </a:r>
            <a:br>
              <a:rPr lang="th-TH" sz="2800" b="1" cap="none" dirty="0" smtClean="0">
                <a:solidFill>
                  <a:srgbClr val="000000"/>
                </a:solidFill>
                <a:latin typeface="Angsana New" pitchFamily="18" charset="-34"/>
                <a:ea typeface="+mn-ea"/>
                <a:cs typeface="Angsana New" pitchFamily="18" charset="-34"/>
              </a:rPr>
            </a:br>
            <a:endParaRPr lang="th-TH" sz="4800" dirty="0"/>
          </a:p>
        </p:txBody>
      </p:sp>
      <p:pic>
        <p:nvPicPr>
          <p:cNvPr id="5" name="Picture 3" descr="co_actn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480" y="3124200"/>
            <a:ext cx="200852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971800"/>
            <a:ext cx="2219738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Grp="1" noChangeArrowheads="1"/>
          </p:cNvSpPr>
          <p:nvPr>
            <p:ph type="title"/>
          </p:nvPr>
        </p:nvSpPr>
        <p:spPr bwMode="white">
          <a:xfrm>
            <a:off x="457200" y="228600"/>
            <a:ext cx="8260672" cy="1039427"/>
          </a:xfrm>
          <a:prstGeom prst="rect">
            <a:avLst/>
          </a:prstGeom>
          <a:solidFill>
            <a:srgbClr val="8064A2">
              <a:lumMod val="60000"/>
              <a:lumOff val="40000"/>
            </a:srgbClr>
          </a:solidFill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                วิธี</a:t>
            </a:r>
            <a:r>
              <a:rPr kumimoji="0" lang="th-TH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การศึกษา 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(</a:t>
            </a:r>
            <a:r>
              <a:rPr kumimoji="0" lang="th-TH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ต่อ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)</a:t>
            </a:r>
            <a:endParaRPr kumimoji="0" lang="th-TH" sz="4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4" name="ตัวยึดเนื้อหา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05083"/>
              </p:ext>
            </p:extLst>
          </p:nvPr>
        </p:nvGraphicFramePr>
        <p:xfrm>
          <a:off x="0" y="1523999"/>
          <a:ext cx="9144000" cy="5333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รูปภาพ 4" descr="content_13470_62299656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1000" y="5943600"/>
            <a:ext cx="2362200" cy="91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0"/>
            <a:ext cx="18288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6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type="title"/>
          </p:nvPr>
        </p:nvSpPr>
        <p:spPr>
          <a:xfrm>
            <a:off x="152400" y="261336"/>
            <a:ext cx="7086600" cy="658428"/>
          </a:xfrm>
          <a:ln w="57150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 algn="l" eaLnBrk="1" hangingPunct="1">
              <a:buFont typeface="Wingdings" pitchFamily="2" charset="2"/>
              <a:buNone/>
            </a:pP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40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4000" b="1" dirty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4000" b="1" dirty="0">
                <a:latin typeface="Angsana New" pitchFamily="18" charset="-34"/>
                <a:cs typeface="Angsana New" pitchFamily="18" charset="-34"/>
              </a:rPr>
            </a:b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     </a:t>
            </a:r>
            <a:r>
              <a:rPr lang="th-TH" sz="49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เครื่องมือที่ใช้ในการวิจัย แบ่งเป็น 2 ประเภท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algn="ctr" eaLnBrk="1" hangingPunct="1">
              <a:buFont typeface="Wingdings" pitchFamily="2" charset="2"/>
              <a:buNone/>
            </a:pPr>
            <a:endParaRPr lang="th-TH" dirty="0" smtClean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4" name="ไดอะแกรม 3"/>
          <p:cNvGraphicFramePr/>
          <p:nvPr/>
        </p:nvGraphicFramePr>
        <p:xfrm>
          <a:off x="0" y="1285860"/>
          <a:ext cx="9144000" cy="557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รูปภาพ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8100"/>
            <a:ext cx="18288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52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858000" cy="1039427"/>
          </a:xfrm>
          <a:prstGeom prst="rect">
            <a:avLst/>
          </a:prstGeom>
          <a:ln w="57150">
            <a:solidFill>
              <a:srgbClr val="C00000"/>
            </a:solidFill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30317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              เครื่องมือ</a:t>
            </a: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srgbClr val="030317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ที่</a:t>
            </a:r>
            <a:r>
              <a:rPr kumimoji="0" lang="th-TH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30317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ใช้ในการเก็บข้อมูล</a:t>
            </a:r>
            <a:endParaRPr kumimoji="0" lang="th-TH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ตัวแทนเนื้อหา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40970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09700"/>
            <a:ext cx="3886200" cy="2667000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962400"/>
            <a:ext cx="4457700" cy="274320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0" y="0"/>
            <a:ext cx="19431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0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4"/>
          <p:cNvSpPr>
            <a:spLocks noGrp="1" noChangeArrowheads="1"/>
          </p:cNvSpPr>
          <p:nvPr>
            <p:ph type="title"/>
          </p:nvPr>
        </p:nvSpPr>
        <p:spPr bwMode="auto">
          <a:xfrm>
            <a:off x="304799" y="253276"/>
            <a:ext cx="7048500" cy="707886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4000" b="1" dirty="0">
                <a:solidFill>
                  <a:srgbClr val="030317"/>
                </a:solidFill>
                <a:latin typeface="Angsana New" pitchFamily="18" charset="-34"/>
                <a:cs typeface="Angsana New" pitchFamily="18" charset="-34"/>
              </a:rPr>
              <a:t>เครื่องมือที่ใช้ในการทดลอง</a:t>
            </a:r>
          </a:p>
        </p:txBody>
      </p:sp>
      <p:pic>
        <p:nvPicPr>
          <p:cNvPr id="4" name="รูปภาพ 5" descr="C:\Users\Public\Pictures\Sample Pictures\IMG_20130626_1122384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2771775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รูปภาพ 3" descr="C:\Users\Toshiba\Desktop\C360_2013-08-27-17-27-56-9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4" y="1214438"/>
            <a:ext cx="6588125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วัตถุ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631677"/>
              </p:ext>
            </p:extLst>
          </p:nvPr>
        </p:nvGraphicFramePr>
        <p:xfrm>
          <a:off x="66675" y="3929063"/>
          <a:ext cx="2600325" cy="277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เอกสาร" r:id="rId5" imgW="10305973" imgH="11804343" progId="Word.Document.12">
                  <p:embed/>
                </p:oleObj>
              </mc:Choice>
              <mc:Fallback>
                <p:oleObj name="เอกสาร" r:id="rId5" imgW="10305973" imgH="11804343" progId="Word.Document.12">
                  <p:embed/>
                  <p:pic>
                    <p:nvPicPr>
                      <p:cNvPr id="0" name="วัตถุ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" y="3929063"/>
                        <a:ext cx="2600325" cy="277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รูปภาพ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699" y="0"/>
            <a:ext cx="1765300" cy="121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75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 txBox="1">
            <a:spLocks/>
          </p:cNvSpPr>
          <p:nvPr/>
        </p:nvSpPr>
        <p:spPr bwMode="auto">
          <a:xfrm>
            <a:off x="304800" y="381000"/>
            <a:ext cx="82296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b="1" dirty="0" smtClean="0">
                <a:latin typeface="Angsana New" pitchFamily="18" charset="-34"/>
                <a:ea typeface="Times New Roman"/>
                <a:cs typeface="Angsana New" pitchFamily="18" charset="-34"/>
              </a:rPr>
              <a:t>เครื่องมือทั้งหมดผ่านการตรวจสอบความตรงเชิงเนื้อหา โดยผู้ทรงคุณวุฒิ </a:t>
            </a:r>
            <a:r>
              <a:rPr lang="en-US" sz="4000" b="1" dirty="0" smtClean="0">
                <a:latin typeface="Angsana New" pitchFamily="18" charset="-34"/>
                <a:ea typeface="Times New Roman"/>
                <a:cs typeface="Angsana New" pitchFamily="18" charset="-34"/>
              </a:rPr>
              <a:t>3</a:t>
            </a:r>
            <a:r>
              <a:rPr lang="th-TH" sz="4000" b="1" dirty="0" smtClean="0">
                <a:latin typeface="Angsana New" pitchFamily="18" charset="-34"/>
                <a:ea typeface="Times New Roman"/>
                <a:cs typeface="Angsana New" pitchFamily="18" charset="-34"/>
              </a:rPr>
              <a:t> ท่าน แบบประเมินความสม่ำเสมอในการรับประทานยา หาความเที่ยงโดยการทดสอบซ้ำได้</a:t>
            </a:r>
            <a:r>
              <a:rPr lang="th-TH" sz="4000" b="1" spc="-30" dirty="0" smtClean="0">
                <a:latin typeface="Angsana New" pitchFamily="18" charset="-34"/>
                <a:ea typeface="Times New Roman"/>
                <a:cs typeface="Angsana New" pitchFamily="18" charset="-34"/>
              </a:rPr>
              <a:t>เท่ากับ </a:t>
            </a:r>
            <a:r>
              <a:rPr lang="en-US" sz="4000" b="1" spc="-30" dirty="0" smtClean="0">
                <a:latin typeface="Angsana New" pitchFamily="18" charset="-34"/>
                <a:ea typeface="Times New Roman"/>
                <a:cs typeface="Angsana New" pitchFamily="18" charset="-34"/>
              </a:rPr>
              <a:t>.80 </a:t>
            </a:r>
            <a:endParaRPr lang="th-TH" sz="4000" b="1" spc="-30" dirty="0" smtClean="0">
              <a:latin typeface="Angsana New" pitchFamily="18" charset="-34"/>
              <a:ea typeface="Times New Roman"/>
              <a:cs typeface="Angsana New" pitchFamily="18" charset="-34"/>
            </a:endParaRPr>
          </a:p>
          <a:p>
            <a:r>
              <a:rPr lang="th-TH" sz="4000" b="1" spc="-30" dirty="0" smtClean="0">
                <a:latin typeface="Angsana New" pitchFamily="18" charset="-34"/>
                <a:ea typeface="Times New Roman"/>
                <a:cs typeface="Angsana New" pitchFamily="18" charset="-34"/>
              </a:rPr>
              <a:t>แบบประเมินการป้องกันการแพร่กระจายเชื้อ หาความเที่ยงโดยการคำนวณ</a:t>
            </a:r>
            <a:r>
              <a:rPr lang="th-TH" sz="4000" b="1" spc="-30" dirty="0" smtClean="0">
                <a:latin typeface="Angsana New" pitchFamily="18" charset="-34"/>
                <a:ea typeface="AngsanaNew"/>
                <a:cs typeface="Angsana New" pitchFamily="18" charset="-34"/>
              </a:rPr>
              <a:t>ค่าสัมประสิทธิ์</a:t>
            </a:r>
            <a:r>
              <a:rPr lang="th-TH" sz="4000" b="1" dirty="0" smtClean="0">
                <a:latin typeface="Angsana New" pitchFamily="18" charset="-34"/>
                <a:ea typeface="AngsanaNew"/>
                <a:cs typeface="Angsana New" pitchFamily="18" charset="-34"/>
              </a:rPr>
              <a:t>แอลฟา</a:t>
            </a:r>
            <a:r>
              <a:rPr lang="th-TH" sz="4000" b="1" dirty="0" err="1" smtClean="0">
                <a:latin typeface="Angsana New" pitchFamily="18" charset="-34"/>
                <a:ea typeface="AngsanaNew"/>
                <a:cs typeface="Angsana New" pitchFamily="18" charset="-34"/>
              </a:rPr>
              <a:t>ของครอนบาค</a:t>
            </a:r>
            <a:r>
              <a:rPr lang="th-TH" sz="4000" b="1" dirty="0" smtClean="0">
                <a:latin typeface="Angsana New" pitchFamily="18" charset="-34"/>
                <a:ea typeface="Times New Roman"/>
                <a:cs typeface="Angsana New" pitchFamily="18" charset="-34"/>
              </a:rPr>
              <a:t>ได้เท่ากับ</a:t>
            </a:r>
            <a:r>
              <a:rPr lang="en-US" sz="4000" b="1" dirty="0" smtClean="0">
                <a:latin typeface="Angsana New" pitchFamily="18" charset="-34"/>
                <a:ea typeface="Times New Roman"/>
                <a:cs typeface="Angsana New" pitchFamily="18" charset="-34"/>
              </a:rPr>
              <a:t> .82</a:t>
            </a:r>
          </a:p>
          <a:p>
            <a:r>
              <a:rPr lang="en-US" sz="4000" b="1" dirty="0" smtClean="0">
                <a:latin typeface="Angsana New" pitchFamily="18" charset="-34"/>
                <a:ea typeface="Times New Roman"/>
                <a:cs typeface="Angsana New" pitchFamily="18" charset="-34"/>
              </a:rPr>
              <a:t> </a:t>
            </a:r>
            <a:r>
              <a:rPr lang="th-TH" sz="4000" b="1" dirty="0" smtClean="0">
                <a:latin typeface="Angsana New" pitchFamily="18" charset="-34"/>
                <a:ea typeface="Times New Roman"/>
                <a:cs typeface="Angsana New" pitchFamily="18" charset="-34"/>
              </a:rPr>
              <a:t>แบบประเมินความรู้ หาความเที่ยง โดยวิธีคูเด</a:t>
            </a:r>
            <a:r>
              <a:rPr lang="th-TH" sz="4000" b="1" dirty="0" err="1" smtClean="0">
                <a:latin typeface="Angsana New" pitchFamily="18" charset="-34"/>
                <a:ea typeface="Times New Roman"/>
                <a:cs typeface="Angsana New" pitchFamily="18" charset="-34"/>
              </a:rPr>
              <a:t>อร์ริชาร์ด</a:t>
            </a:r>
            <a:r>
              <a:rPr lang="th-TH" sz="4000" b="1" dirty="0" smtClean="0">
                <a:latin typeface="Angsana New" pitchFamily="18" charset="-34"/>
                <a:ea typeface="Times New Roman"/>
                <a:cs typeface="Angsana New" pitchFamily="18" charset="-34"/>
              </a:rPr>
              <a:t>สัน ได้ค่าความเที่ยง เท่ากับ </a:t>
            </a:r>
            <a:r>
              <a:rPr lang="en-US" sz="4000" b="1" dirty="0" smtClean="0">
                <a:latin typeface="Angsana New" pitchFamily="18" charset="-34"/>
                <a:ea typeface="Times New Roman"/>
                <a:cs typeface="Angsana New" pitchFamily="18" charset="-34"/>
              </a:rPr>
              <a:t>.81</a:t>
            </a:r>
            <a:r>
              <a:rPr lang="th-TH" sz="4000" b="1" dirty="0" smtClean="0">
                <a:latin typeface="Angsana New" pitchFamily="18" charset="-34"/>
                <a:ea typeface="Times New Roman"/>
                <a:cs typeface="Angsana New" pitchFamily="18" charset="-34"/>
              </a:rPr>
              <a:t> </a:t>
            </a:r>
            <a:endParaRPr lang="th-TH" sz="40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1" y="-12700"/>
            <a:ext cx="838199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4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60672" cy="1039427"/>
          </a:xfrm>
        </p:spPr>
        <p:txBody>
          <a:bodyPr/>
          <a:lstStyle/>
          <a:p>
            <a:r>
              <a:rPr lang="th-TH" sz="4400" b="1" cap="none" dirty="0">
                <a:solidFill>
                  <a:prstClr val="black"/>
                </a:solidFill>
                <a:latin typeface="Calibri"/>
                <a:cs typeface="Angsana New"/>
              </a:rPr>
              <a:t>วิธีการศึกษาวิจัย (ต่อ)</a:t>
            </a:r>
            <a:endParaRPr lang="th-TH" dirty="0"/>
          </a:p>
        </p:txBody>
      </p:sp>
      <p:sp>
        <p:nvSpPr>
          <p:cNvPr id="4" name="ตัวยึดเนื้อหา 2"/>
          <p:cNvSpPr txBox="1">
            <a:spLocks/>
          </p:cNvSpPr>
          <p:nvPr/>
        </p:nvSpPr>
        <p:spPr bwMode="auto">
          <a:xfrm>
            <a:off x="0" y="9906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การเก็บรวบรวมข้อมูล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ordia New"/>
              </a:rPr>
              <a:t> 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ordia New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14300" y="1600200"/>
            <a:ext cx="2438400" cy="838200"/>
          </a:xfrm>
          <a:prstGeom prst="rect">
            <a:avLst/>
          </a:prstGeom>
          <a:solidFill>
            <a:srgbClr val="4BACC6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กลุ่มควบคุม 2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0</a:t>
            </a:r>
            <a:r>
              <a:rPr kumimoji="0" lang="th-TH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ราย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Pre-test</a:t>
            </a:r>
            <a:r>
              <a:rPr kumimoji="0" lang="th-TH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(wk1)</a:t>
            </a:r>
            <a:endParaRPr kumimoji="0" lang="th-TH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01600" y="3162300"/>
            <a:ext cx="2451100" cy="914400"/>
          </a:xfrm>
          <a:prstGeom prst="rect">
            <a:avLst/>
          </a:prstGeom>
          <a:solidFill>
            <a:srgbClr val="00206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ngsana New"/>
              </a:rPr>
              <a:t>ได้รับการพยาบาลตามปกติ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14300" y="5029200"/>
            <a:ext cx="2438400" cy="855663"/>
          </a:xfrm>
          <a:prstGeom prst="rect">
            <a:avLst/>
          </a:prstGeom>
          <a:solidFill>
            <a:srgbClr val="4BACC6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Post-test (wk2 &amp; 6)</a:t>
            </a:r>
            <a:endParaRPr kumimoji="0" lang="th-TH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8" name="ลูกศรลง 7"/>
          <p:cNvSpPr/>
          <p:nvPr/>
        </p:nvSpPr>
        <p:spPr>
          <a:xfrm>
            <a:off x="1181100" y="2552700"/>
            <a:ext cx="342900" cy="457200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/>
            </a:endParaRPr>
          </a:p>
        </p:txBody>
      </p:sp>
      <p:sp>
        <p:nvSpPr>
          <p:cNvPr id="9" name="ลูกศรลง 8"/>
          <p:cNvSpPr/>
          <p:nvPr/>
        </p:nvSpPr>
        <p:spPr>
          <a:xfrm>
            <a:off x="1193800" y="4343400"/>
            <a:ext cx="330200" cy="457200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3284739" y="1676400"/>
            <a:ext cx="2513683" cy="1371600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3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กลุ่ม</a:t>
            </a:r>
            <a:r>
              <a:rPr kumimoji="0" lang="th-TH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ตัวอย่าง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4</a:t>
            </a:r>
            <a:r>
              <a:rPr kumimoji="0" lang="th-TH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0 ราย</a:t>
            </a: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6477000" y="1625600"/>
            <a:ext cx="2362200" cy="914400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กลุ่มทดลอง 2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0</a:t>
            </a:r>
            <a:r>
              <a:rPr kumimoji="0" lang="th-TH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ราย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Pre-test (wk1)</a:t>
            </a:r>
            <a:endParaRPr kumimoji="0" lang="th-TH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6096000" y="3086100"/>
            <a:ext cx="2971800" cy="952500"/>
          </a:xfrm>
          <a:prstGeom prst="rect">
            <a:avLst/>
          </a:prstGeom>
          <a:solidFill>
            <a:srgbClr val="00206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ngsana New"/>
              </a:rPr>
              <a:t>ได้รับโปรแกรมส่งเสริมการจัดการตนเอง</a:t>
            </a: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6248400" y="4876800"/>
            <a:ext cx="2819400" cy="855663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Post-test (wk2 &amp; 6)</a:t>
            </a:r>
            <a:endParaRPr kumimoji="0" lang="th-TH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3352800" y="3429000"/>
            <a:ext cx="2197100" cy="85883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Wk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 1-2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at hospital</a:t>
            </a:r>
            <a:endParaRPr kumimoji="0" lang="th-TH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3209078" y="4876799"/>
            <a:ext cx="2589344" cy="100806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Wk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 3 –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wk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 5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 at home</a:t>
            </a:r>
            <a:endParaRPr kumimoji="0" lang="th-TH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/>
            </a:endParaRPr>
          </a:p>
        </p:txBody>
      </p:sp>
      <p:sp>
        <p:nvSpPr>
          <p:cNvPr id="16" name="ลูกศรลง 15"/>
          <p:cNvSpPr/>
          <p:nvPr/>
        </p:nvSpPr>
        <p:spPr>
          <a:xfrm>
            <a:off x="7620000" y="2628900"/>
            <a:ext cx="304800" cy="457200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/>
            </a:endParaRPr>
          </a:p>
        </p:txBody>
      </p:sp>
      <p:sp>
        <p:nvSpPr>
          <p:cNvPr id="17" name="ลูกศรลง 16"/>
          <p:cNvSpPr/>
          <p:nvPr/>
        </p:nvSpPr>
        <p:spPr>
          <a:xfrm>
            <a:off x="7594600" y="4160838"/>
            <a:ext cx="330200" cy="457200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/>
            </a:endParaRPr>
          </a:p>
        </p:txBody>
      </p:sp>
      <p:sp>
        <p:nvSpPr>
          <p:cNvPr id="19" name="ลูกศรขวา 18"/>
          <p:cNvSpPr/>
          <p:nvPr/>
        </p:nvSpPr>
        <p:spPr>
          <a:xfrm rot="19984096">
            <a:off x="5841631" y="2234281"/>
            <a:ext cx="560467" cy="324999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/>
            </a:endParaRPr>
          </a:p>
        </p:txBody>
      </p:sp>
      <p:sp>
        <p:nvSpPr>
          <p:cNvPr id="21" name="ลูกศรซ้าย 20"/>
          <p:cNvSpPr/>
          <p:nvPr/>
        </p:nvSpPr>
        <p:spPr>
          <a:xfrm rot="1639736">
            <a:off x="2530835" y="2210865"/>
            <a:ext cx="638113" cy="329954"/>
          </a:xfrm>
          <a:prstGeom prst="lef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/>
            </a:endParaRPr>
          </a:p>
        </p:txBody>
      </p:sp>
      <p:pic>
        <p:nvPicPr>
          <p:cNvPr id="22" name="Picture 3" descr="co_actn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1676400"/>
            <a:ext cx="121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รูปภาพ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0"/>
            <a:ext cx="1409699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55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858000"/>
          </a:xfrm>
        </p:spPr>
        <p:txBody>
          <a:bodyPr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152400" algn="l"/>
                <a:tab pos="450215" algn="l"/>
              </a:tabLst>
            </a:pPr>
            <a:r>
              <a:rPr lang="th-TH" sz="1800" b="1" dirty="0">
                <a:solidFill>
                  <a:srgbClr val="FF000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สัปดาห์ที่ </a:t>
            </a:r>
            <a:r>
              <a:rPr lang="en-US" sz="1800" b="1" dirty="0">
                <a:solidFill>
                  <a:srgbClr val="FF000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1-2</a:t>
            </a:r>
          </a:p>
          <a:p>
            <a:pPr marL="0" marR="0" indent="0" algn="thaiDist">
              <a:spcBef>
                <a:spcPts val="0"/>
              </a:spcBef>
              <a:spcAft>
                <a:spcPts val="0"/>
              </a:spcAft>
              <a:buNone/>
              <a:tabLst>
                <a:tab pos="152400" algn="l"/>
                <a:tab pos="450215" algn="l"/>
              </a:tabLst>
            </a:pPr>
            <a:r>
              <a:rPr lang="th-TH" sz="1800" b="1" dirty="0" smtClean="0">
                <a:latin typeface="Angsana New" pitchFamily="18" charset="-34"/>
                <a:ea typeface="Times New Roman"/>
                <a:cs typeface="Angsana New" pitchFamily="18" charset="-34"/>
              </a:rPr>
              <a:t> </a:t>
            </a:r>
            <a:r>
              <a:rPr lang="th-TH" sz="1800" b="1" dirty="0" smtClean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หลังจาก</a:t>
            </a:r>
            <a:r>
              <a:rPr lang="th-TH" sz="1800" b="1" dirty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สร้างสัมพันธภาพและผู้ช่วยวิจัยประเมินความรู้ แบบประเมินความสม่ำเสมอและการป้องกันการแพร่กระจายเชื้อ</a:t>
            </a:r>
            <a:r>
              <a:rPr lang="en-US" sz="1800" b="1" dirty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 (pretest) (T</a:t>
            </a:r>
            <a:r>
              <a:rPr lang="en-US" sz="1800" b="1" baseline="-25000" dirty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1</a:t>
            </a:r>
            <a:r>
              <a:rPr lang="en-US" sz="1800" b="1" dirty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)</a:t>
            </a:r>
            <a:r>
              <a:rPr lang="th-TH" sz="1800" b="1" dirty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 และผู้วิจัยเริ่มดำเนินการตามโปรแกรมส่งเสริมการจัดการตนเองดังนี้</a:t>
            </a:r>
            <a:endParaRPr lang="en-US" sz="1800" b="1" dirty="0">
              <a:solidFill>
                <a:schemeClr val="tx1"/>
              </a:solidFill>
              <a:latin typeface="Angsana New" pitchFamily="18" charset="-34"/>
              <a:ea typeface="Times New Roman"/>
              <a:cs typeface="Angsana New" pitchFamily="18" charset="-34"/>
            </a:endParaRPr>
          </a:p>
          <a:p>
            <a:pPr marL="0" marR="0" indent="0" algn="thaiDist">
              <a:spcBef>
                <a:spcPts val="0"/>
              </a:spcBef>
              <a:spcAft>
                <a:spcPts val="0"/>
              </a:spcAft>
              <a:buNone/>
              <a:tabLst>
                <a:tab pos="152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1</a:t>
            </a:r>
            <a:r>
              <a:rPr lang="th-TH" sz="1800" b="1" dirty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)	ผู้ป่วยเป็นผู้</a:t>
            </a:r>
            <a:r>
              <a:rPr lang="th-TH" sz="1800" b="1" dirty="0">
                <a:solidFill>
                  <a:schemeClr val="tx1"/>
                </a:solidFill>
                <a:latin typeface="Angsana New" pitchFamily="18" charset="-34"/>
                <a:ea typeface="SimSun"/>
                <a:cs typeface="Angsana New" pitchFamily="18" charset="-34"/>
              </a:rPr>
              <a:t>ประเมินปัญหาและสะท้อนปัญหาของตนเองจากประสบการณ์ที่ผ่านมาพร้อมทั้งเป้าหมายตนเอง</a:t>
            </a:r>
            <a:r>
              <a:rPr lang="th-TH" sz="1800" b="1" dirty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โดยผู้ป่วยเป็นผู้พิจารณาปัญหาของตนเอง</a:t>
            </a:r>
            <a:endParaRPr lang="en-US" sz="1800" b="1" dirty="0">
              <a:solidFill>
                <a:schemeClr val="tx1"/>
              </a:solidFill>
              <a:latin typeface="Angsana New" pitchFamily="18" charset="-34"/>
              <a:ea typeface="Times New Roman"/>
              <a:cs typeface="Angsana New" pitchFamily="18" charset="-34"/>
            </a:endParaRPr>
          </a:p>
          <a:p>
            <a:pPr marL="0" marR="0" indent="0" algn="thaiDist">
              <a:spcBef>
                <a:spcPts val="0"/>
              </a:spcBef>
              <a:spcAft>
                <a:spcPts val="0"/>
              </a:spcAft>
              <a:buNone/>
              <a:tabLst>
                <a:tab pos="152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2</a:t>
            </a:r>
            <a:r>
              <a:rPr lang="th-TH" sz="1800" b="1" dirty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)</a:t>
            </a:r>
            <a:r>
              <a:rPr lang="en-US" sz="1800" b="1" dirty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	</a:t>
            </a:r>
            <a:r>
              <a:rPr lang="th-TH" sz="1800" b="1" dirty="0">
                <a:solidFill>
                  <a:schemeClr val="tx1"/>
                </a:solidFill>
                <a:latin typeface="Angsana New" pitchFamily="18" charset="-34"/>
                <a:ea typeface="SimSun"/>
                <a:cs typeface="Angsana New" pitchFamily="18" charset="-34"/>
              </a:rPr>
              <a:t>ผู้ป่วยวางแผนในการตั้งเป้าหมายของตนเอง</a:t>
            </a:r>
            <a:r>
              <a:rPr lang="th-TH" sz="1800" b="1" dirty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 โดยผู้วิจัยร่วมสนับสนุน ผู้ป่วยในการวางแผนตามแนวทางการปฏิบัติของตนเอง</a:t>
            </a:r>
            <a:endParaRPr lang="en-US" sz="1800" b="1" dirty="0">
              <a:solidFill>
                <a:schemeClr val="tx1"/>
              </a:solidFill>
              <a:latin typeface="Angsana New" pitchFamily="18" charset="-34"/>
              <a:ea typeface="Times New Roman"/>
              <a:cs typeface="Angsana New" pitchFamily="18" charset="-34"/>
            </a:endParaRPr>
          </a:p>
          <a:p>
            <a:pPr marL="0" marR="0" indent="0" algn="thaiDist">
              <a:spcBef>
                <a:spcPts val="0"/>
              </a:spcBef>
              <a:spcAft>
                <a:spcPts val="0"/>
              </a:spcAft>
              <a:buNone/>
              <a:tabLst>
                <a:tab pos="152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3</a:t>
            </a:r>
            <a:r>
              <a:rPr lang="th-TH" sz="1800" b="1" dirty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)</a:t>
            </a:r>
            <a:r>
              <a:rPr lang="en-US" sz="1800" b="1" dirty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	</a:t>
            </a:r>
            <a:r>
              <a:rPr lang="th-TH" sz="1800" b="1" dirty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ผู้วิจัยให้ความรู้</a:t>
            </a:r>
            <a:r>
              <a:rPr lang="th-TH" sz="1800" b="1" dirty="0">
                <a:solidFill>
                  <a:schemeClr val="tx1"/>
                </a:solidFill>
                <a:latin typeface="Angsana New" pitchFamily="18" charset="-34"/>
                <a:ea typeface="SimSun"/>
                <a:cs typeface="Angsana New" pitchFamily="18" charset="-34"/>
              </a:rPr>
              <a:t>และให้คำปรึกษาเพิ่มเติมตามสภาพปัญหาของผู้ป่วย</a:t>
            </a:r>
            <a:endParaRPr lang="en-US" sz="1800" b="1" dirty="0">
              <a:solidFill>
                <a:schemeClr val="tx1"/>
              </a:solidFill>
              <a:latin typeface="Angsana New" pitchFamily="18" charset="-34"/>
              <a:ea typeface="Times New Roman"/>
              <a:cs typeface="Angsana New" pitchFamily="18" charset="-34"/>
            </a:endParaRPr>
          </a:p>
          <a:p>
            <a:pPr marL="0" marR="0" indent="0" algn="thaiDist">
              <a:spcBef>
                <a:spcPts val="0"/>
              </a:spcBef>
              <a:spcAft>
                <a:spcPts val="0"/>
              </a:spcAft>
              <a:buNone/>
              <a:tabLst>
                <a:tab pos="152400" algn="l"/>
                <a:tab pos="360045" algn="l"/>
              </a:tabLst>
            </a:pPr>
            <a:r>
              <a:rPr lang="en-US" sz="1800" b="1" dirty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4</a:t>
            </a:r>
            <a:r>
              <a:rPr lang="th-TH" sz="1800" b="1" dirty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)</a:t>
            </a:r>
            <a:r>
              <a:rPr lang="en-US" sz="1800" b="1" dirty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	</a:t>
            </a:r>
            <a:r>
              <a:rPr lang="th-TH" sz="1800" b="1" dirty="0" smtClean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 ผู้ป่วย</a:t>
            </a:r>
            <a:r>
              <a:rPr lang="th-TH" sz="1800" b="1" dirty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ลงมือปฏิบัติตามแนวทางที่ผู้ป่วยวางแผนไว้และผู้ป่วยประเมินผลการปฏิบัติของตนเองหลังจากลงมือปฏิบัติโดยผู้วิจัยและครอบครัวคอยเป็นพี่เลี้ยงในการปฏิบัติการจัดการตนเองของผู้ป่วย </a:t>
            </a:r>
            <a:r>
              <a:rPr lang="th-TH" sz="1800" b="1" dirty="0">
                <a:solidFill>
                  <a:schemeClr val="tx1"/>
                </a:solidFill>
                <a:latin typeface="Angsana New" pitchFamily="18" charset="-34"/>
                <a:ea typeface="SimSun"/>
                <a:cs typeface="Angsana New" pitchFamily="18" charset="-34"/>
              </a:rPr>
              <a:t>โดยขั้นตอนนี้มุ่งเน้นให้ผู้ป่วยมีการติดตามตนเอง ประเมินตนเอง และเสริมแรงของตนเอง</a:t>
            </a:r>
            <a:r>
              <a:rPr lang="th-TH" sz="1800" b="1" dirty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เป็นก่อนวันจำหน่ายออกจากโรงพยาบาลผู้ช่วยวิจัย ประเมินความรู้ ประเมินความสม่ำเสมอในการรับประทานยาและการป้องกันการแพร่กระจายเชื้อ (</a:t>
            </a:r>
            <a:r>
              <a:rPr lang="en-US" sz="1800" b="1" dirty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posttest T</a:t>
            </a:r>
            <a:r>
              <a:rPr lang="en-US" sz="1800" b="1" baseline="-25000" dirty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2</a:t>
            </a:r>
            <a:r>
              <a:rPr lang="th-TH" sz="1800" b="1" dirty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)</a:t>
            </a:r>
            <a:endParaRPr lang="en-US" sz="1800" b="1" dirty="0">
              <a:solidFill>
                <a:schemeClr val="tx1"/>
              </a:solidFill>
              <a:latin typeface="Angsana New" pitchFamily="18" charset="-34"/>
              <a:ea typeface="Times New Roman"/>
              <a:cs typeface="Angsana New" pitchFamily="18" charset="-34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152400" algn="l"/>
                <a:tab pos="450215" algn="l"/>
              </a:tabLst>
            </a:pPr>
            <a:r>
              <a:rPr lang="th-TH" sz="1800" b="1" dirty="0">
                <a:solidFill>
                  <a:srgbClr val="FF000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สัปดาห์ที่ </a:t>
            </a:r>
            <a:r>
              <a:rPr lang="en-US" sz="1800" b="1" dirty="0">
                <a:solidFill>
                  <a:srgbClr val="FF000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3-5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152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1</a:t>
            </a:r>
            <a:r>
              <a:rPr lang="th-TH" sz="1800" b="1" dirty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)</a:t>
            </a:r>
            <a:r>
              <a:rPr lang="en-US" sz="1800" b="1" dirty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	</a:t>
            </a:r>
            <a:r>
              <a:rPr lang="th-TH" sz="1800" b="1" dirty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ผู้ป่วยปฏิบัติการจัดการตนเองด้วยตนเองที่บ้านต่อเนื่องจากโรงพยาบาล ตาม</a:t>
            </a:r>
            <a:r>
              <a:rPr lang="th-TH" sz="1800" b="1" dirty="0" smtClean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เป้าหมาย ที่</a:t>
            </a:r>
            <a:r>
              <a:rPr lang="th-TH" sz="1800" b="1" dirty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กำหนดและแผนการปฏิบัติ สรุปผลการปฏิบัติของตนเองพร้อมจดบันทึกพฤติกรรม</a:t>
            </a:r>
            <a:r>
              <a:rPr lang="th-TH" sz="1800" b="1" dirty="0" smtClean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ที่ปฏิบัติ</a:t>
            </a:r>
            <a:r>
              <a:rPr lang="th-TH" sz="1800" b="1" dirty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ทุกสัปดาห์ โดยผู้ป่วยเรียนรู้ที่จะเสริมแรงตนเองหากปฏิบัติได้ตามเป้าหมาย เพื่อ	เป็นการเพิ่มกำลังใจและเพิ่มความมั่นใจให้กับตนเอง</a:t>
            </a:r>
            <a:endParaRPr lang="en-US" sz="1800" b="1" dirty="0">
              <a:solidFill>
                <a:schemeClr val="tx1"/>
              </a:solidFill>
              <a:latin typeface="Angsana New" pitchFamily="18" charset="-34"/>
              <a:ea typeface="Times New Roman"/>
              <a:cs typeface="Angsana New" pitchFamily="18" charset="-34"/>
            </a:endParaRPr>
          </a:p>
          <a:p>
            <a:pPr marL="0" marR="0" indent="0" algn="thaiDist">
              <a:spcBef>
                <a:spcPts val="0"/>
              </a:spcBef>
              <a:spcAft>
                <a:spcPts val="0"/>
              </a:spcAft>
              <a:buNone/>
              <a:tabLst>
                <a:tab pos="152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2</a:t>
            </a:r>
            <a:r>
              <a:rPr lang="th-TH" sz="1800" b="1" dirty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)	ผู้วิจัยโทรศัพท์หาผู้ป่วยทุกสัปดาห์ๆละครั้งๆละ</a:t>
            </a:r>
            <a:r>
              <a:rPr lang="en-US" sz="1800" b="1" dirty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 10-15</a:t>
            </a:r>
            <a:r>
              <a:rPr lang="th-TH" sz="1800" b="1" dirty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 นาที</a:t>
            </a:r>
            <a:r>
              <a:rPr lang="th-TH" sz="1800" b="1" dirty="0">
                <a:solidFill>
                  <a:schemeClr val="tx1"/>
                </a:solidFill>
                <a:latin typeface="Angsana New" pitchFamily="18" charset="-34"/>
                <a:ea typeface="Calibri"/>
                <a:cs typeface="Angsana New" pitchFamily="18" charset="-34"/>
              </a:rPr>
              <a:t> เพื่อประเมิน</a:t>
            </a:r>
            <a:r>
              <a:rPr lang="th-TH" sz="1800" b="1" dirty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ผล</a:t>
            </a:r>
            <a:r>
              <a:rPr lang="th-TH" sz="1800" b="1" spc="-40" dirty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การปฏิบัติ การจัดการตนเอง สอบถามปัญหาและอุปสรรคที่เกิดขึ้นและการจัดการของ</a:t>
            </a:r>
            <a:r>
              <a:rPr lang="th-TH" sz="1800" b="1" spc="-30" dirty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ผู้ป่วยหากผู้ป่วยจัดการแก้ปัญหาไม่ได้ ผู้วิจัย</a:t>
            </a:r>
            <a:r>
              <a:rPr lang="th-TH" sz="1800" b="1" spc="-30" dirty="0">
                <a:solidFill>
                  <a:schemeClr val="tx1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ร่วมกับผู้ป่วย</a:t>
            </a:r>
            <a:r>
              <a:rPr lang="th-TH" sz="1800" b="1" spc="-30" dirty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ในการปรับ เป้าหมาย</a:t>
            </a:r>
            <a:r>
              <a:rPr lang="th-TH" sz="1800" b="1" dirty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และ</a:t>
            </a:r>
            <a:r>
              <a:rPr lang="th-TH" sz="1800" b="1" spc="-20" dirty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วางแผนใหม่ และผู้วิจัยให้การเสริมแรงเพื่อเพิ่มกำลังใจและความมั่นใจให้กับผู้ป่วย</a:t>
            </a:r>
            <a:endParaRPr lang="en-US" sz="1800" b="1" dirty="0">
              <a:solidFill>
                <a:schemeClr val="tx1"/>
              </a:solidFill>
              <a:latin typeface="Angsana New" pitchFamily="18" charset="-34"/>
              <a:ea typeface="Times New Roman"/>
              <a:cs typeface="Angsana New" pitchFamily="18" charset="-34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152400" algn="l"/>
              </a:tabLst>
            </a:pPr>
            <a:r>
              <a:rPr lang="th-TH" sz="1800" b="1" dirty="0">
                <a:solidFill>
                  <a:srgbClr val="FF000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สัปดาห์ที่ </a:t>
            </a:r>
            <a:r>
              <a:rPr lang="en-US" sz="1800" b="1" dirty="0">
                <a:solidFill>
                  <a:srgbClr val="FF000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6</a:t>
            </a:r>
          </a:p>
          <a:p>
            <a:pPr marL="0" marR="0" indent="0" algn="thaiDist">
              <a:spcBef>
                <a:spcPts val="0"/>
              </a:spcBef>
              <a:spcAft>
                <a:spcPts val="0"/>
              </a:spcAft>
              <a:buNone/>
              <a:tabLst>
                <a:tab pos="152400" algn="l"/>
              </a:tabLst>
            </a:pPr>
            <a:r>
              <a:rPr lang="th-TH" sz="1800" b="1" dirty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ผู้ป่วยและครอบครัวมาพบผู้วิจัย ที่ตึกผู้ป่วยนอกแผนกอายุรก</a:t>
            </a:r>
            <a:r>
              <a:rPr lang="th-TH" sz="1800" b="1" dirty="0" err="1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รรม</a:t>
            </a:r>
            <a:r>
              <a:rPr lang="th-TH" sz="1800" b="1" dirty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เพื่อประเมินผลลัพธ์</a:t>
            </a:r>
            <a:endParaRPr lang="en-US" sz="1800" b="1" dirty="0">
              <a:solidFill>
                <a:schemeClr val="tx1"/>
              </a:solidFill>
              <a:latin typeface="Angsana New" pitchFamily="18" charset="-34"/>
              <a:ea typeface="Times New Roman"/>
              <a:cs typeface="Angsana New" pitchFamily="18" charset="-34"/>
            </a:endParaRPr>
          </a:p>
          <a:p>
            <a:pPr marL="0" marR="0" indent="0" algn="thaiDist">
              <a:spcBef>
                <a:spcPts val="0"/>
              </a:spcBef>
              <a:spcAft>
                <a:spcPts val="0"/>
              </a:spcAft>
              <a:buNone/>
              <a:tabLst>
                <a:tab pos="152400" algn="l"/>
              </a:tabLst>
            </a:pPr>
            <a:r>
              <a:rPr lang="th-TH" sz="1800" b="1" dirty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1</a:t>
            </a:r>
            <a:r>
              <a:rPr lang="en-US" sz="1800" b="1" dirty="0" smtClean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)</a:t>
            </a:r>
            <a:r>
              <a:rPr lang="th-TH" sz="1800" b="1" dirty="0" smtClean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  ผู้ป่วย</a:t>
            </a:r>
            <a:r>
              <a:rPr lang="th-TH" sz="1800" b="1" dirty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และผู้วิจัยร่วมกันประเมินผลโปรแกรมการจัดการตนเอง</a:t>
            </a:r>
            <a:endParaRPr lang="en-US" sz="1800" b="1" dirty="0">
              <a:solidFill>
                <a:schemeClr val="tx1"/>
              </a:solidFill>
              <a:latin typeface="Angsana New" pitchFamily="18" charset="-34"/>
              <a:ea typeface="Times New Roman"/>
              <a:cs typeface="Angsana New" pitchFamily="18" charset="-34"/>
            </a:endParaRPr>
          </a:p>
          <a:p>
            <a:pPr marL="0" marR="0" indent="0" algn="thaiDist">
              <a:spcBef>
                <a:spcPts val="0"/>
              </a:spcBef>
              <a:spcAft>
                <a:spcPts val="0"/>
              </a:spcAft>
              <a:buNone/>
              <a:tabLst>
                <a:tab pos="152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2</a:t>
            </a:r>
            <a:r>
              <a:rPr lang="th-TH" sz="1800" b="1" dirty="0" smtClean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)  ผู้ช่วย</a:t>
            </a:r>
            <a:r>
              <a:rPr lang="th-TH" sz="1800" b="1" dirty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วิจัยประเมินความรู้ ความสม่ำเสมอในการรับประทานยาและการป้องกันการแพร่กระจายเชื้อ</a:t>
            </a:r>
            <a:r>
              <a:rPr lang="en-US" sz="1800" b="1" dirty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 (posttest) (T</a:t>
            </a:r>
            <a:r>
              <a:rPr lang="en-US" sz="1800" b="1" baseline="-25000" dirty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3</a:t>
            </a:r>
            <a:r>
              <a:rPr lang="en-US" sz="1800" b="1" dirty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)</a:t>
            </a:r>
            <a:r>
              <a:rPr lang="th-TH" sz="1800" b="1" dirty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 และผู้วิจัยขอบคุณและยุติสัมพันธภาพ</a:t>
            </a:r>
            <a:endParaRPr lang="en-US" sz="1800" b="1" dirty="0">
              <a:solidFill>
                <a:schemeClr val="tx1"/>
              </a:solidFill>
              <a:latin typeface="Angsana New" pitchFamily="18" charset="-34"/>
              <a:ea typeface="Times New Roman"/>
              <a:cs typeface="Angsana New" pitchFamily="18" charset="-34"/>
            </a:endParaRPr>
          </a:p>
          <a:p>
            <a:endParaRPr lang="th-TH" sz="18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0257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1" y="228601"/>
            <a:ext cx="6705600" cy="838200"/>
          </a:xfrm>
          <a:ln w="57150">
            <a:solidFill>
              <a:srgbClr val="C00000"/>
            </a:solidFill>
          </a:ln>
        </p:spPr>
        <p:txBody>
          <a:bodyPr/>
          <a:lstStyle/>
          <a:p>
            <a:r>
              <a:rPr lang="th-TH" sz="4400" b="1" cap="none" dirty="0">
                <a:solidFill>
                  <a:prstClr val="black"/>
                </a:solidFill>
                <a:latin typeface="Calibri"/>
                <a:cs typeface="Angsana New"/>
              </a:rPr>
              <a:t>ผลการวิจัย</a:t>
            </a:r>
            <a:endParaRPr lang="th-TH" dirty="0"/>
          </a:p>
        </p:txBody>
      </p:sp>
      <p:sp>
        <p:nvSpPr>
          <p:cNvPr id="3" name="ตัวแทนเนื้อหา 2"/>
          <p:cNvSpPr txBox="1">
            <a:spLocks/>
          </p:cNvSpPr>
          <p:nvPr/>
        </p:nvSpPr>
        <p:spPr bwMode="auto">
          <a:xfrm>
            <a:off x="381000" y="19050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b="1" spc="-60" smtClean="0">
                <a:latin typeface="Angsana New" pitchFamily="18" charset="-34"/>
                <a:ea typeface="Calibri"/>
                <a:cs typeface="Angsana New" pitchFamily="18" charset="-34"/>
              </a:rPr>
              <a:t>ความสม่ำเสมอในการรับประทานยาและการป้องกันการแพร่กระจายเชื้อของผู้ติดเชื้อ</a:t>
            </a:r>
            <a:r>
              <a:rPr lang="th-TH" sz="4000" b="1" spc="-30" smtClean="0">
                <a:latin typeface="Angsana New" pitchFamily="18" charset="-34"/>
                <a:ea typeface="Calibri"/>
                <a:cs typeface="Angsana New" pitchFamily="18" charset="-34"/>
              </a:rPr>
              <a:t>เอชไอวี/เอดส์ที่เป็นวัณโรคร่วม </a:t>
            </a:r>
            <a:r>
              <a:rPr lang="th-TH" sz="4000" b="1" spc="-30" smtClean="0">
                <a:latin typeface="Angsana New" pitchFamily="18" charset="-34"/>
                <a:ea typeface="UPC-Angsana"/>
                <a:cs typeface="Angsana New" pitchFamily="18" charset="-34"/>
              </a:rPr>
              <a:t>ของกลุ่มทดลองหลังได้รับโปรแกรมการจัดการตนเอง หลังการทดลอง</a:t>
            </a:r>
            <a:r>
              <a:rPr lang="th-TH" sz="4000" b="1" smtClean="0">
                <a:latin typeface="Angsana New" pitchFamily="18" charset="-34"/>
                <a:ea typeface="UPC-Angsana"/>
                <a:cs typeface="Angsana New" pitchFamily="18" charset="-34"/>
              </a:rPr>
              <a:t>สัปดาห์ที่</a:t>
            </a:r>
            <a:r>
              <a:rPr lang="en-US" sz="4000" b="1" smtClean="0">
                <a:latin typeface="Angsana New" pitchFamily="18" charset="-34"/>
                <a:ea typeface="UPC-Angsana"/>
                <a:cs typeface="Angsana New" pitchFamily="18" charset="-34"/>
              </a:rPr>
              <a:t> 2 </a:t>
            </a:r>
            <a:r>
              <a:rPr lang="th-TH" sz="4000" b="1" smtClean="0">
                <a:latin typeface="Angsana New" pitchFamily="18" charset="-34"/>
                <a:ea typeface="UPC-Angsana"/>
                <a:cs typeface="Angsana New" pitchFamily="18" charset="-34"/>
              </a:rPr>
              <a:t>และ </a:t>
            </a:r>
            <a:r>
              <a:rPr lang="en-US" sz="4000" b="1" smtClean="0">
                <a:latin typeface="Angsana New" pitchFamily="18" charset="-34"/>
                <a:ea typeface="UPC-Angsana"/>
                <a:cs typeface="Angsana New" pitchFamily="18" charset="-34"/>
              </a:rPr>
              <a:t>6</a:t>
            </a:r>
            <a:r>
              <a:rPr lang="th-TH" sz="4000" b="1" smtClean="0">
                <a:latin typeface="Angsana New" pitchFamily="18" charset="-34"/>
                <a:ea typeface="UPC-Angsana"/>
                <a:cs typeface="Angsana New" pitchFamily="18" charset="-34"/>
              </a:rPr>
              <a:t> ดีกว่าก่อนการทดลอง</a:t>
            </a:r>
            <a:r>
              <a:rPr lang="th-TH" sz="4000" b="1" kern="900" smtClean="0">
                <a:latin typeface="Angsana New" pitchFamily="18" charset="-34"/>
                <a:ea typeface="Times New Roman"/>
                <a:cs typeface="Angsana New" pitchFamily="18" charset="-34"/>
              </a:rPr>
              <a:t>อย่างมีนัยสำคัญทางสถิติ </a:t>
            </a:r>
            <a:endParaRPr lang="th-TH" sz="40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0"/>
            <a:ext cx="1905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2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วัตถุ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1235980"/>
              </p:ext>
            </p:extLst>
          </p:nvPr>
        </p:nvGraphicFramePr>
        <p:xfrm>
          <a:off x="-76200" y="2057400"/>
          <a:ext cx="9144000" cy="448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r:id="rId3" imgW="9217951" imgH="4133446" progId="Excel.Chart.8">
                  <p:embed/>
                </p:oleObj>
              </mc:Choice>
              <mc:Fallback>
                <p:oleObj r:id="rId3" imgW="9217951" imgH="4133446" progId="Excel.Chart.8">
                  <p:embed/>
                  <p:pic>
                    <p:nvPicPr>
                      <p:cNvPr id="0" name="แผนภูมิ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2057400"/>
                        <a:ext cx="9144000" cy="448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ชื่อเรื่อง 1"/>
          <p:cNvSpPr txBox="1">
            <a:spLocks/>
          </p:cNvSpPr>
          <p:nvPr/>
        </p:nvSpPr>
        <p:spPr bwMode="auto">
          <a:xfrm>
            <a:off x="0" y="152400"/>
            <a:ext cx="91440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457200" algn="l"/>
            <a:r>
              <a:rPr lang="th-TH" sz="32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/>
            </a:r>
            <a:br>
              <a:rPr lang="th-TH" sz="32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</a:br>
            <a:r>
              <a:rPr lang="th-TH" sz="32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       กราฟเส้น   แสดงค่าคะแนน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ความสม่ำเสมอในการรับประทานยาของผู้ติดเชื้อ</a:t>
            </a:r>
            <a:r>
              <a:rPr lang="th-TH" sz="3200" b="1" dirty="0" err="1" smtClean="0">
                <a:latin typeface="Angsana New" pitchFamily="18" charset="-34"/>
                <a:cs typeface="Angsana New" pitchFamily="18" charset="-34"/>
              </a:rPr>
              <a:t>เอช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ไอวี/เอดส์ที่เป็นวัณโรคร่วม ระหว่างกลุ่มทดลองที่ได้รับโปรแกรมการจัดการตนเองและกลุ่มควบคุมที่ได้รับการพยาบาลตามปกติแต่ละช่วงเวลา</a:t>
            </a:r>
            <a:r>
              <a:rPr lang="th-TH" sz="32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แตกต่างกัน</a:t>
            </a:r>
            <a:r>
              <a:rPr lang="en-US" sz="32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/>
            </a:r>
            <a:br>
              <a:rPr lang="en-US" sz="32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</a:br>
            <a:endParaRPr lang="th-TH" sz="3200" b="1" dirty="0" smtClean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3226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วัตถุ 1"/>
          <p:cNvGraphicFramePr>
            <a:graphicFrameLocks/>
          </p:cNvGraphicFramePr>
          <p:nvPr/>
        </p:nvGraphicFramePr>
        <p:xfrm>
          <a:off x="128588" y="2298700"/>
          <a:ext cx="9099550" cy="434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r:id="rId3" imgW="9102117" imgH="4352921" progId="Excel.Chart.8">
                  <p:embed/>
                </p:oleObj>
              </mc:Choice>
              <mc:Fallback>
                <p:oleObj r:id="rId3" imgW="9102117" imgH="4352921" progId="Excel.Chart.8">
                  <p:embed/>
                  <p:pic>
                    <p:nvPicPr>
                      <p:cNvPr id="0" name="แผนภูมิ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2298700"/>
                        <a:ext cx="9099550" cy="434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ชื่อเรื่อง 1"/>
          <p:cNvSpPr txBox="1">
            <a:spLocks/>
          </p:cNvSpPr>
          <p:nvPr/>
        </p:nvSpPr>
        <p:spPr bwMode="auto">
          <a:xfrm>
            <a:off x="0" y="152400"/>
            <a:ext cx="91440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th-TH" sz="3200" b="1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กราฟเส้น   แสดงคะแนน</a:t>
            </a:r>
            <a:r>
              <a:rPr lang="th-TH" sz="3200" b="1" smtClean="0">
                <a:latin typeface="Angsana New" pitchFamily="18" charset="-34"/>
                <a:cs typeface="Angsana New" pitchFamily="18" charset="-34"/>
              </a:rPr>
              <a:t>การป้องกันการแพร่กระจายเชื้อของผู้ติดเชื้อ       เอชไอวี/เอดส์ ที่เป็นวัณโรคร่วม ระหว่างกลุ่มทดลองที่ได้รับโปรแกรมการจัดการตนเองและกลุ่มควบคุมที่ได้รับการพยาบาลตามปกติแต่ละช่วงเวลา</a:t>
            </a:r>
            <a:r>
              <a:rPr lang="th-TH" sz="3200" b="1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แตกต่างกัน</a:t>
            </a:r>
            <a:endParaRPr lang="th-TH" sz="3200" b="1" dirty="0" smtClean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1326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41664" y="76201"/>
            <a:ext cx="8260672" cy="838199"/>
          </a:xfr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th-TH" sz="4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ความสำคัญของปัญหา</a:t>
            </a:r>
            <a:endParaRPr lang="th-TH" sz="48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9144000" cy="3810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152400" y="3248561"/>
            <a:ext cx="22098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4000" b="1" dirty="0" smtClean="0">
                <a:solidFill>
                  <a:prstClr val="black"/>
                </a:solidFill>
                <a:latin typeface="Angsana New" pitchFamily="18" charset="-34"/>
                <a:ea typeface="AngsanaNew-Bold"/>
                <a:cs typeface="Angsana New" pitchFamily="18" charset="-34"/>
              </a:rPr>
              <a:t> สถิติ รพ. มหาราช </a:t>
            </a:r>
            <a:endParaRPr lang="th-TH" sz="4000" b="1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-7090" y="1411069"/>
            <a:ext cx="9151088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ผู้ติดเชื้อ</a:t>
            </a:r>
            <a:r>
              <a:rPr lang="th-TH" sz="3600" b="1" dirty="0" smtClean="0">
                <a:solidFill>
                  <a:prstClr val="black"/>
                </a:solidFill>
                <a:latin typeface="Angsana New" pitchFamily="18" charset="-34"/>
                <a:ea typeface="AngsanaNew-Bold"/>
                <a:cs typeface="Angsana New" pitchFamily="18" charset="-34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Angsana New" pitchFamily="18" charset="-34"/>
                <a:ea typeface="AngsanaNew-Bold"/>
                <a:cs typeface="Angsana New" pitchFamily="18" charset="-34"/>
              </a:rPr>
              <a:t>HIV</a:t>
            </a:r>
            <a:r>
              <a:rPr lang="en-US" sz="3600" b="1" dirty="0">
                <a:solidFill>
                  <a:prstClr val="black"/>
                </a:solidFill>
                <a:latin typeface="Angsana New" pitchFamily="18" charset="-34"/>
                <a:ea typeface="AngsanaNew-Bold"/>
                <a:cs typeface="Angsana New" pitchFamily="18" charset="-34"/>
              </a:rPr>
              <a:t> </a:t>
            </a:r>
            <a:r>
              <a:rPr lang="th-TH" sz="3600" b="1" dirty="0" smtClean="0">
                <a:solidFill>
                  <a:prstClr val="black"/>
                </a:solidFill>
                <a:latin typeface="Angsana New" pitchFamily="18" charset="-34"/>
                <a:ea typeface="AngsanaNew-Bold"/>
                <a:cs typeface="Angsana New" pitchFamily="18" charset="-34"/>
              </a:rPr>
              <a:t>ที่เป็น </a:t>
            </a:r>
            <a:r>
              <a:rPr lang="en-US" sz="3600" b="1" dirty="0" smtClean="0">
                <a:solidFill>
                  <a:prstClr val="black"/>
                </a:solidFill>
                <a:latin typeface="Angsana New" pitchFamily="18" charset="-34"/>
                <a:ea typeface="AngsanaNew-Bold"/>
                <a:cs typeface="Angsana New" pitchFamily="18" charset="-34"/>
              </a:rPr>
              <a:t>TB </a:t>
            </a:r>
            <a:r>
              <a:rPr lang="th-TH" sz="3600" b="1" dirty="0" smtClean="0">
                <a:solidFill>
                  <a:prstClr val="black"/>
                </a:solidFill>
                <a:latin typeface="Angsana New" pitchFamily="18" charset="-34"/>
                <a:ea typeface="AngsanaNew-Bold"/>
                <a:cs typeface="Angsana New" pitchFamily="18" charset="-34"/>
              </a:rPr>
              <a:t> มีแนวโน้มสูงขึ้น </a:t>
            </a:r>
            <a:endParaRPr lang="th-TH" sz="3600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657600" y="5638800"/>
            <a:ext cx="2095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prstClr val="black"/>
                </a:solidFill>
                <a:latin typeface="Angsana New" pitchFamily="18" charset="-34"/>
                <a:ea typeface="AngsanaNew-Bold"/>
                <a:cs typeface="Angsana New" pitchFamily="18" charset="-34"/>
              </a:rPr>
              <a:t>2554</a:t>
            </a:r>
            <a:endParaRPr lang="th-TH" sz="4000" b="1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904960" y="5616714"/>
            <a:ext cx="2095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prstClr val="black"/>
                </a:solidFill>
                <a:latin typeface="Angsana New" pitchFamily="18" charset="-34"/>
                <a:ea typeface="AngsanaNew-Bold"/>
                <a:cs typeface="Angsana New" pitchFamily="18" charset="-34"/>
              </a:rPr>
              <a:t>2555</a:t>
            </a:r>
            <a:endParaRPr lang="th-TH" sz="4000" b="1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28600" y="5638800"/>
            <a:ext cx="2095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4000" b="1" dirty="0" smtClean="0">
                <a:solidFill>
                  <a:prstClr val="black"/>
                </a:solidFill>
                <a:latin typeface="Angsana New" pitchFamily="18" charset="-34"/>
                <a:ea typeface="AngsanaNew-Bold"/>
                <a:cs typeface="Angsana New" pitchFamily="18" charset="-34"/>
              </a:rPr>
              <a:t>ปี พ.ศ. </a:t>
            </a:r>
            <a:endParaRPr lang="th-TH" sz="4000" b="1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3463554" y="2633007"/>
            <a:ext cx="22098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th-TH" sz="4000" b="1" dirty="0">
                <a:solidFill>
                  <a:prstClr val="black"/>
                </a:solidFill>
                <a:latin typeface="Angsana New" pitchFamily="18" charset="-34"/>
                <a:ea typeface="AngsanaNew-Bold"/>
                <a:cs typeface="Angsana New" pitchFamily="18" charset="-34"/>
              </a:rPr>
              <a:t> </a:t>
            </a:r>
            <a:r>
              <a:rPr lang="th-TH" sz="4000" b="1" dirty="0" smtClean="0">
                <a:solidFill>
                  <a:prstClr val="black"/>
                </a:solidFill>
                <a:latin typeface="Angsana New" pitchFamily="18" charset="-34"/>
                <a:ea typeface="AngsanaNew-Bold"/>
                <a:cs typeface="Angsana New" pitchFamily="18" charset="-34"/>
              </a:rPr>
              <a:t>  </a:t>
            </a:r>
          </a:p>
          <a:p>
            <a:pPr lvl="0" algn="ctr">
              <a:defRPr/>
            </a:pPr>
            <a:r>
              <a:rPr lang="th-TH" sz="4000" b="1" dirty="0" smtClean="0">
                <a:solidFill>
                  <a:prstClr val="black"/>
                </a:solidFill>
                <a:latin typeface="Angsana New" pitchFamily="18" charset="-34"/>
                <a:ea typeface="AngsanaNew-Bold"/>
                <a:cs typeface="Angsana New" pitchFamily="18" charset="-34"/>
              </a:rPr>
              <a:t> </a:t>
            </a:r>
            <a:r>
              <a:rPr lang="en-US" sz="4000" b="1" dirty="0" smtClean="0">
                <a:solidFill>
                  <a:prstClr val="black"/>
                </a:solidFill>
                <a:latin typeface="Angsana New" pitchFamily="18" charset="-34"/>
                <a:ea typeface="AngsanaNew-Bold"/>
                <a:cs typeface="Angsana New" pitchFamily="18" charset="-34"/>
              </a:rPr>
              <a:t>87 </a:t>
            </a:r>
            <a:r>
              <a:rPr lang="th-TH" sz="4000" b="1" dirty="0" smtClean="0">
                <a:solidFill>
                  <a:prstClr val="black"/>
                </a:solidFill>
                <a:latin typeface="Angsana New" pitchFamily="18" charset="-34"/>
                <a:ea typeface="AngsanaNew-Bold"/>
                <a:cs typeface="Angsana New" pitchFamily="18" charset="-34"/>
              </a:rPr>
              <a:t>ราย</a:t>
            </a:r>
            <a:endParaRPr lang="en-US" sz="4000" b="1" dirty="0" smtClean="0">
              <a:solidFill>
                <a:prstClr val="black"/>
              </a:solidFill>
              <a:latin typeface="Angsana New" pitchFamily="18" charset="-34"/>
              <a:ea typeface="AngsanaNew-Bold"/>
              <a:cs typeface="Angsana New" pitchFamily="18" charset="-34"/>
            </a:endParaRPr>
          </a:p>
          <a:p>
            <a:pPr lvl="0" algn="ctr">
              <a:defRPr/>
            </a:pPr>
            <a:r>
              <a:rPr lang="th-TH" sz="4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th-TH" sz="4000" b="1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th-TH" sz="4000" b="1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6781799" y="2633008"/>
            <a:ext cx="22098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4000" b="1" dirty="0" smtClean="0">
                <a:solidFill>
                  <a:prstClr val="black"/>
                </a:solidFill>
                <a:latin typeface="Angsana New" pitchFamily="18" charset="-34"/>
                <a:ea typeface="AngsanaNew-Bold"/>
                <a:cs typeface="Angsana New" pitchFamily="18" charset="-34"/>
              </a:rPr>
              <a:t> </a:t>
            </a:r>
            <a:endParaRPr lang="en-US" sz="4000" b="1" dirty="0" smtClean="0">
              <a:solidFill>
                <a:prstClr val="black"/>
              </a:solidFill>
              <a:latin typeface="Angsana New" pitchFamily="18" charset="-34"/>
              <a:ea typeface="AngsanaNew-Bold"/>
              <a:cs typeface="Angsana New" pitchFamily="18" charset="-34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prstClr val="black"/>
                </a:solidFill>
                <a:latin typeface="Angsana New" pitchFamily="18" charset="-34"/>
                <a:ea typeface="AngsanaNew-Bold"/>
                <a:cs typeface="Angsana New" pitchFamily="18" charset="-34"/>
              </a:rPr>
              <a:t>102 </a:t>
            </a:r>
            <a:r>
              <a:rPr lang="th-TH" sz="4000" b="1" dirty="0" smtClean="0">
                <a:solidFill>
                  <a:prstClr val="black"/>
                </a:solidFill>
                <a:latin typeface="Angsana New" pitchFamily="18" charset="-34"/>
                <a:ea typeface="AngsanaNew-Bold"/>
                <a:cs typeface="Angsana New" pitchFamily="18" charset="-34"/>
              </a:rPr>
              <a:t>ราย</a:t>
            </a:r>
            <a:endParaRPr lang="en-US" sz="4000" b="1" dirty="0" smtClean="0">
              <a:solidFill>
                <a:prstClr val="black"/>
              </a:solidFill>
              <a:latin typeface="Angsana New" pitchFamily="18" charset="-34"/>
              <a:ea typeface="AngsanaNew-Bold"/>
              <a:cs typeface="Angsana New" pitchFamily="18" charset="-34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th-TH" sz="4000" b="1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3" name="รูปภาพ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0"/>
            <a:ext cx="16764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2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ตัวยึดเนื้อหา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0991896"/>
              </p:ext>
            </p:extLst>
          </p:nvPr>
        </p:nvGraphicFramePr>
        <p:xfrm>
          <a:off x="0" y="1357299"/>
          <a:ext cx="914400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81800" cy="1039427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b="1" kern="0" cap="none" dirty="0">
                <a:solidFill>
                  <a:sysClr val="windowText" lastClr="000000"/>
                </a:solidFill>
              </a:rPr>
              <a:t/>
            </a:r>
            <a:br>
              <a:rPr lang="th-TH" sz="4000" b="1" kern="0" cap="none" dirty="0">
                <a:solidFill>
                  <a:sysClr val="windowText" lastClr="000000"/>
                </a:solidFill>
              </a:rPr>
            </a:br>
            <a:r>
              <a:rPr lang="th-TH" sz="4000" b="1" kern="0" cap="none" dirty="0" smtClean="0">
                <a:solidFill>
                  <a:sysClr val="windowText" lastClr="000000"/>
                </a:solidFill>
              </a:rPr>
              <a:t/>
            </a:r>
            <a:br>
              <a:rPr lang="th-TH" sz="4000" b="1" kern="0" cap="none" dirty="0" smtClean="0">
                <a:solidFill>
                  <a:sysClr val="windowText" lastClr="000000"/>
                </a:solidFill>
              </a:rPr>
            </a:br>
            <a:r>
              <a:rPr lang="th-TH" sz="4000" b="1" kern="0" cap="none" dirty="0">
                <a:solidFill>
                  <a:sysClr val="windowText" lastClr="000000"/>
                </a:solidFill>
              </a:rPr>
              <a:t> </a:t>
            </a:r>
            <a:r>
              <a:rPr lang="th-TH" sz="4000" b="1" kern="0" cap="none" dirty="0" smtClean="0">
                <a:solidFill>
                  <a:sysClr val="windowText" lastClr="000000"/>
                </a:solidFill>
              </a:rPr>
              <a:t>            </a:t>
            </a:r>
            <a:r>
              <a:rPr kumimoji="0" lang="th-TH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ประโยชน์</a:t>
            </a:r>
            <a:r>
              <a:rPr kumimoji="0" lang="th-TH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ที่ได้รับ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ngsana New" pitchFamily="18" charset="-34"/>
              </a:rPr>
              <a:t/>
            </a:r>
            <a:b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ngsana New" pitchFamily="18" charset="-34"/>
              </a:rPr>
            </a:br>
            <a:endParaRPr kumimoji="0" lang="th-TH" sz="4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0"/>
            <a:ext cx="16764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7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ตัวยึดเนื้อหา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8689766"/>
              </p:ext>
            </p:extLst>
          </p:nvPr>
        </p:nvGraphicFramePr>
        <p:xfrm>
          <a:off x="0" y="1357299"/>
          <a:ext cx="914400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รูปภาพ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0"/>
            <a:ext cx="1752599" cy="1422400"/>
          </a:xfrm>
          <a:prstGeom prst="rect">
            <a:avLst/>
          </a:prstGeom>
        </p:spPr>
      </p:pic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162800" cy="1039427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defRPr/>
            </a:pPr>
            <a:r>
              <a:rPr lang="th-TH" sz="5400" b="1" cap="none" dirty="0" smtClean="0">
                <a:solidFill>
                  <a:prstClr val="black"/>
                </a:solidFill>
                <a:latin typeface="Calibri"/>
                <a:cs typeface="Angsana New"/>
              </a:rPr>
              <a:t>ประเด็น</a:t>
            </a:r>
            <a:r>
              <a:rPr lang="th-TH" sz="5400" b="1" cap="none" dirty="0">
                <a:solidFill>
                  <a:prstClr val="black"/>
                </a:solidFill>
                <a:latin typeface="Calibri"/>
                <a:cs typeface="Angsana New"/>
              </a:rPr>
              <a:t>การพัฒนาต่อเนื่อง</a:t>
            </a:r>
            <a:endParaRPr kumimoji="0" lang="th-TH" sz="4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7846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4"/>
          <p:cNvSpPr txBox="1">
            <a:spLocks/>
          </p:cNvSpPr>
          <p:nvPr/>
        </p:nvSpPr>
        <p:spPr bwMode="auto">
          <a:xfrm>
            <a:off x="4953001" y="63500"/>
            <a:ext cx="2971799" cy="2877524"/>
          </a:xfrm>
          <a:prstGeom prst="cloudCallout">
            <a:avLst>
              <a:gd name="adj1" fmla="val -61004"/>
              <a:gd name="adj2" fmla="val 40298"/>
            </a:avLst>
          </a:prstGeom>
          <a:solidFill>
            <a:srgbClr val="0070C0"/>
          </a:solidFill>
          <a:ln w="25400" cap="flat" algn="ctr">
            <a:solidFill>
              <a:sysClr val="windowText" lastClr="000000">
                <a:lumMod val="65000"/>
              </a:sys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4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ngsana New" pitchFamily="18" charset="-34"/>
                <a:ea typeface="+mn-ea"/>
              </a:rPr>
              <a:t>Thank</a:t>
            </a:r>
            <a:r>
              <a:rPr kumimoji="0" lang="th-TH" sz="4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/>
              </a:rPr>
              <a:t> </a:t>
            </a:r>
            <a:r>
              <a:rPr kumimoji="0" lang="en-US" sz="4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ngsana New" pitchFamily="18" charset="-34"/>
                <a:ea typeface="+mn-ea"/>
              </a:rPr>
              <a:t>you</a:t>
            </a:r>
            <a:r>
              <a:rPr kumimoji="0" lang="id-ID" sz="4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ngsana New" pitchFamily="18" charset="-34"/>
                <a:ea typeface="+mn-ea"/>
              </a:rPr>
              <a:t> </a:t>
            </a:r>
            <a:endParaRPr kumimoji="0" lang="en-US" sz="4400" b="1" i="1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ngsana New" pitchFamily="18" charset="-34"/>
              <a:ea typeface="+mn-ea"/>
            </a:endParaRPr>
          </a:p>
        </p:txBody>
      </p:sp>
      <p:pic>
        <p:nvPicPr>
          <p:cNvPr id="3" name="ตัวยึดเนื้อหา 3" descr="compute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5700">
            <a:off x="238208" y="2949112"/>
            <a:ext cx="5044760" cy="365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0"/>
            <a:ext cx="38100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5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60672" cy="1039427"/>
          </a:xfr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th-TH" sz="48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ความสำคัญของปัญหา </a:t>
            </a:r>
            <a:r>
              <a:rPr lang="th-TH" sz="48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(ต่อ)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2578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เมื่อเป็นสองโรคในคนๆเดียว ปัญหาต่างๆย่อมตามมาเพิ่มทวีคูณ ( ร่างกาย จิตใจ  อารมณ์ สังคม และเศรษฐกิจ เป็นต้น )  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ส่งผลต่อความไม่สม่ำเสมอในการรับประทานยา </a:t>
            </a:r>
            <a:endParaRPr lang="th-TH" sz="32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marL="114300" indent="0">
              <a:buNone/>
            </a:pPr>
            <a:endParaRPr lang="th-TH" sz="32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Font typeface="Wingdings" pitchFamily="2" charset="2"/>
              <a:buChar char="Ø"/>
            </a:pPr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จากการทบทวน พบสาเหตุของการแพร่กระจายเชื้อวัณโรคคือ ขาดความรู้ และการปฏิบัติตัวที่ถูกต้อง</a:t>
            </a:r>
          </a:p>
          <a:p>
            <a:pPr>
              <a:buFont typeface="Wingdings" pitchFamily="2" charset="2"/>
              <a:buChar char="Ø"/>
            </a:pPr>
            <a:endParaRPr lang="th-TH" sz="32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Font typeface="Wingdings" pitchFamily="2" charset="2"/>
              <a:buChar char="Ø"/>
            </a:pPr>
            <a:endParaRPr lang="th-TH" sz="32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Clr>
                <a:srgbClr val="93A299"/>
              </a:buClr>
              <a:buFont typeface="Wingdings" pitchFamily="2" charset="2"/>
              <a:buChar char="Ø"/>
            </a:pPr>
            <a:r>
              <a:rPr lang="th-TH" sz="3000" b="1" dirty="0" smtClean="0">
                <a:solidFill>
                  <a:srgbClr val="564B3C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การศึกษา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ส่วนใหญ่  ในเรื่องโปรแกรมการจัดการตนเองในผู้ติดเชื้อ</a:t>
            </a:r>
            <a:r>
              <a:rPr lang="th-TH" sz="3200" b="1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เอช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ไอวีเพียงโรคๆเดียว ซึ่งไม่ครอบคลุมผู้ติดเชื้อที่เป็นทั้งสองโรค</a:t>
            </a:r>
          </a:p>
          <a:p>
            <a:pPr>
              <a:buFont typeface="Wingdings" pitchFamily="2" charset="2"/>
              <a:buChar char="Ø"/>
            </a:pPr>
            <a:endParaRPr lang="th-TH" sz="32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1" y="0"/>
            <a:ext cx="1752599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7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th-TH" sz="48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ความสำคัญของปัญหา </a:t>
            </a:r>
            <a:r>
              <a:rPr lang="th-TH" sz="48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48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ต่อ)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28600" y="1524000"/>
            <a:ext cx="8915400" cy="5334000"/>
          </a:xfrm>
        </p:spPr>
        <p:txBody>
          <a:bodyPr>
            <a:normAutofit/>
          </a:bodyPr>
          <a:lstStyle/>
          <a:p>
            <a:endParaRPr lang="th-TH" sz="3200" dirty="0">
              <a:latin typeface="Angsana New" pitchFamily="18" charset="-34"/>
              <a:cs typeface="Angsana New" pitchFamily="18" charset="-34"/>
            </a:endParaRPr>
          </a:p>
          <a:p>
            <a:pPr marL="0" marR="0" algn="thaiDi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685800" algn="l"/>
                <a:tab pos="914400" algn="l"/>
              </a:tabLst>
            </a:pPr>
            <a:r>
              <a:rPr lang="th-TH" sz="33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ยกเว้นการศึกษาของสมพร</a:t>
            </a:r>
            <a:r>
              <a:rPr lang="en-US" sz="3200" b="1" dirty="0">
                <a:solidFill>
                  <a:schemeClr val="tx1"/>
                </a:solidFill>
                <a:latin typeface="Angsana New" pitchFamily="18" charset="-34"/>
                <a:ea typeface="Calibri"/>
                <a:cs typeface="Angsana New" pitchFamily="18" charset="-34"/>
              </a:rPr>
              <a:t>, 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น้ำอ้อย และวาริ</a:t>
            </a:r>
            <a:r>
              <a:rPr lang="th-TH" sz="3200" b="1" dirty="0" err="1">
                <a:solidFill>
                  <a:schemeClr val="tx1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นทร์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ea typeface="Calibri"/>
                <a:cs typeface="Angsana New" pitchFamily="18" charset="-34"/>
              </a:rPr>
              <a:t> (</a:t>
            </a:r>
            <a:r>
              <a:rPr lang="en-US" sz="3200" b="1" dirty="0">
                <a:solidFill>
                  <a:schemeClr val="tx1"/>
                </a:solidFill>
                <a:latin typeface="Angsana New" pitchFamily="18" charset="-34"/>
                <a:ea typeface="Calibri"/>
                <a:cs typeface="Angsana New" pitchFamily="18" charset="-34"/>
              </a:rPr>
              <a:t>2551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ea typeface="Calibri"/>
                <a:cs typeface="Angsana New" pitchFamily="18" charset="-34"/>
              </a:rPr>
              <a:t>) ที่ศึกษาในผู้ติดเชื้อ</a:t>
            </a:r>
            <a:r>
              <a:rPr lang="th-TH" sz="3200" b="1" dirty="0" err="1">
                <a:solidFill>
                  <a:schemeClr val="tx1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เอช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ไอ</a:t>
            </a:r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วี/เอดส์ที่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เป็นวัณโรคร่วมในเรื่องผลของโปรแกรมการจัดการตนเองต่อพฤติกรรมการดูแลตนเองและผลการรักษา จำนวน </a:t>
            </a:r>
            <a:r>
              <a:rPr lang="en-US" sz="3200" b="1" dirty="0">
                <a:solidFill>
                  <a:schemeClr val="tx1"/>
                </a:solidFill>
                <a:latin typeface="Angsana New" pitchFamily="18" charset="-34"/>
                <a:ea typeface="Calibri"/>
                <a:cs typeface="Angsana New" pitchFamily="18" charset="-34"/>
              </a:rPr>
              <a:t>30 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ราย </a:t>
            </a:r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ยัง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พบจุดอ่อนของการศึกษานี้คือ เป็นการศึกษาเพียงกลุ่มเดียว และไม่ได้มีจุดเน้นของการเตรียมผู้ป่วยที่เป็นสองโรคนี้ ตั้งแต่ระยะแรกที่ผู้ป่วยต้องเข้าพักรักษาในโรงพยาบาลเป็นเวลา </a:t>
            </a:r>
            <a:r>
              <a:rPr lang="en-US" sz="3200" b="1" dirty="0">
                <a:solidFill>
                  <a:schemeClr val="tx1"/>
                </a:solidFill>
                <a:latin typeface="Angsana New" pitchFamily="18" charset="-34"/>
                <a:ea typeface="Calibri"/>
                <a:cs typeface="Angsana New" pitchFamily="18" charset="-34"/>
              </a:rPr>
              <a:t>2 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สัปดาห์ ซึ่งในระยะเวลาดังกล่าวเป็นช่วงเวลาที่สำคัญ </a:t>
            </a:r>
            <a:endParaRPr lang="en-US" sz="3200" b="1" dirty="0">
              <a:solidFill>
                <a:schemeClr val="tx1"/>
              </a:solidFill>
              <a:effectLst/>
              <a:latin typeface="Angsana New" pitchFamily="18" charset="-34"/>
              <a:ea typeface="Calibri"/>
              <a:cs typeface="Angsana New" pitchFamily="18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0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4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41663" y="76200"/>
            <a:ext cx="8260672" cy="1039427"/>
          </a:xfrm>
        </p:spPr>
        <p:txBody>
          <a:bodyPr/>
          <a:lstStyle/>
          <a:p>
            <a:r>
              <a:rPr lang="th-TH" sz="4400" b="1" cap="none" dirty="0" smtClean="0">
                <a:solidFill>
                  <a:prstClr val="black"/>
                </a:solidFill>
                <a:latin typeface="Calibri"/>
                <a:cs typeface="Angsana New"/>
              </a:rPr>
              <a:t>ความสำคัญของปัญหา </a:t>
            </a:r>
            <a:r>
              <a:rPr lang="th-TH" sz="4400" b="1" cap="none" dirty="0">
                <a:solidFill>
                  <a:prstClr val="black"/>
                </a:solidFill>
                <a:latin typeface="Calibri"/>
                <a:cs typeface="Angsana New"/>
              </a:rPr>
              <a:t>(ต่อ)</a:t>
            </a:r>
            <a:endParaRPr lang="th-TH" dirty="0"/>
          </a:p>
        </p:txBody>
      </p:sp>
      <p:sp>
        <p:nvSpPr>
          <p:cNvPr id="3" name="ตัวยึดเนื้อหา 6"/>
          <p:cNvSpPr txBox="1">
            <a:spLocks/>
          </p:cNvSpPr>
          <p:nvPr/>
        </p:nvSpPr>
        <p:spPr bwMode="auto">
          <a:xfrm>
            <a:off x="0" y="1143000"/>
            <a:ext cx="9144000" cy="1077218"/>
          </a:xfrm>
          <a:prstGeom prst="rect">
            <a:avLst/>
          </a:prstGeom>
          <a:solidFill>
            <a:sysClr val="window" lastClr="FFFFFF"/>
          </a:solidFill>
          <a:ln w="38100">
            <a:solidFill>
              <a:sysClr val="windowText" lastClr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h-TH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การจัดการตนเอง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30317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มีจุดเน้นที่ความรับผิดชอบของบุคคลต่อพฤติกรรมตนเองและการมีส่วนร่วมกับบุคลากรทางสุขภาพ 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rgbClr val="030317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76200" y="2438400"/>
            <a:ext cx="8991600" cy="1815882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บุคลากรทางสุขภาพ</a:t>
            </a:r>
          </a:p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ครอบครัวหรือผู้ดูแล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มีบทบาทเป็นผู้สนับสนุน ช่วยเหลือ (</a:t>
            </a:r>
            <a:r>
              <a:rPr lang="en-US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helper</a:t>
            </a:r>
            <a:r>
              <a:rPr lang="th-TH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) อำนวยความสะดวกและมีส่วนร่วมในกลวิธีการจัดการตนเอง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471448" y="4882701"/>
            <a:ext cx="6477000" cy="1569660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  <a:defRPr/>
            </a:pPr>
            <a:r>
              <a:rPr lang="th-TH" sz="3200" b="1" dirty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 การติดตามตนเอง </a:t>
            </a:r>
            <a:r>
              <a:rPr lang="en-US" sz="3200" b="1" dirty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(Self-monitoring)</a:t>
            </a:r>
            <a:endParaRPr lang="th-TH" sz="3200" b="1" dirty="0">
              <a:ln w="1905"/>
              <a:gradFill>
                <a:gsLst>
                  <a:gs pos="0">
                    <a:srgbClr val="FEA022">
                      <a:shade val="20000"/>
                      <a:satMod val="200000"/>
                    </a:srgbClr>
                  </a:gs>
                  <a:gs pos="78000">
                    <a:srgbClr val="FEA022">
                      <a:tint val="90000"/>
                      <a:shade val="89000"/>
                      <a:satMod val="220000"/>
                    </a:srgbClr>
                  </a:gs>
                  <a:gs pos="100000">
                    <a:srgbClr val="FEA022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gsana New" pitchFamily="18" charset="-34"/>
              <a:cs typeface="Angsana New" pitchFamily="18" charset="-34"/>
            </a:endParaRPr>
          </a:p>
          <a:p>
            <a:pPr lvl="0">
              <a:buFont typeface="Arial" pitchFamily="34" charset="0"/>
              <a:buChar char="•"/>
              <a:defRPr/>
            </a:pPr>
            <a:r>
              <a:rPr lang="th-TH" sz="3200" b="1" dirty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 การประเมินตนเอง </a:t>
            </a:r>
            <a:r>
              <a:rPr lang="en-US" sz="3200" b="1" dirty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(Self-evaluation)</a:t>
            </a:r>
            <a:endParaRPr lang="th-TH" sz="3200" b="1" dirty="0">
              <a:ln w="1905"/>
              <a:gradFill>
                <a:gsLst>
                  <a:gs pos="0">
                    <a:srgbClr val="FEA022">
                      <a:shade val="20000"/>
                      <a:satMod val="200000"/>
                    </a:srgbClr>
                  </a:gs>
                  <a:gs pos="78000">
                    <a:srgbClr val="FEA022">
                      <a:tint val="90000"/>
                      <a:shade val="89000"/>
                      <a:satMod val="220000"/>
                    </a:srgbClr>
                  </a:gs>
                  <a:gs pos="100000">
                    <a:srgbClr val="FEA022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gsana New" pitchFamily="18" charset="-34"/>
              <a:cs typeface="Angsana New" pitchFamily="18" charset="-34"/>
            </a:endParaRPr>
          </a:p>
          <a:p>
            <a:pPr lvl="0">
              <a:buFont typeface="Arial" pitchFamily="34" charset="0"/>
              <a:buChar char="•"/>
              <a:defRPr/>
            </a:pPr>
            <a:r>
              <a:rPr lang="th-TH" sz="3200" b="1" dirty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 การเสริมแรงตนเอง </a:t>
            </a:r>
            <a:r>
              <a:rPr lang="en-US" sz="3200" b="1" dirty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(Self- reinforcement)</a:t>
            </a:r>
            <a:endParaRPr lang="th-TH" sz="3200" b="1" cap="all" dirty="0">
              <a:ln w="9000" cmpd="sng">
                <a:solidFill>
                  <a:srgbClr val="909465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909465">
                      <a:shade val="20000"/>
                      <a:satMod val="245000"/>
                    </a:srgbClr>
                  </a:gs>
                  <a:gs pos="43000">
                    <a:srgbClr val="909465">
                      <a:satMod val="255000"/>
                    </a:srgbClr>
                  </a:gs>
                  <a:gs pos="48000">
                    <a:srgbClr val="909465">
                      <a:shade val="85000"/>
                      <a:satMod val="255000"/>
                    </a:srgbClr>
                  </a:gs>
                  <a:gs pos="100000">
                    <a:srgbClr val="909465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ลูกศรลง 5"/>
          <p:cNvSpPr/>
          <p:nvPr/>
        </p:nvSpPr>
        <p:spPr>
          <a:xfrm>
            <a:off x="4329683" y="4254282"/>
            <a:ext cx="484632" cy="62941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735958" y="6240242"/>
            <a:ext cx="3331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(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Kanfer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&amp;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Gaelick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-Buys, 1991)</a:t>
            </a:r>
            <a:endParaRPr kumimoji="0" lang="th-TH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78" y="0"/>
            <a:ext cx="1742122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9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6128" y="152400"/>
            <a:ext cx="8260672" cy="1039427"/>
          </a:xfrm>
        </p:spPr>
        <p:txBody>
          <a:bodyPr/>
          <a:lstStyle/>
          <a:p>
            <a:r>
              <a:rPr lang="th-TH" sz="4400" b="1" cap="none" dirty="0" smtClean="0">
                <a:solidFill>
                  <a:srgbClr val="000000"/>
                </a:solidFill>
                <a:latin typeface="Calibri"/>
                <a:cs typeface="Angsana New"/>
              </a:rPr>
              <a:t>ความสำคัญของปัญหา </a:t>
            </a:r>
            <a:r>
              <a:rPr lang="th-TH" sz="4400" b="1" cap="none" dirty="0">
                <a:solidFill>
                  <a:srgbClr val="000000"/>
                </a:solidFill>
                <a:latin typeface="Calibri"/>
                <a:cs typeface="Angsana New"/>
              </a:rPr>
              <a:t>(ต่อ)</a:t>
            </a:r>
            <a:endParaRPr lang="th-TH" dirty="0"/>
          </a:p>
        </p:txBody>
      </p:sp>
      <p:sp>
        <p:nvSpPr>
          <p:cNvPr id="3" name="รูปห้าเหลี่ยม 2"/>
          <p:cNvSpPr/>
          <p:nvPr/>
        </p:nvSpPr>
        <p:spPr>
          <a:xfrm>
            <a:off x="323193" y="1600200"/>
            <a:ext cx="4343400" cy="2389792"/>
          </a:xfrm>
          <a:prstGeom prst="homePlate">
            <a:avLst/>
          </a:prstGeom>
          <a:solidFill>
            <a:srgbClr val="6DC7C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รูปห้าเหลี่ยม 3"/>
          <p:cNvSpPr/>
          <p:nvPr/>
        </p:nvSpPr>
        <p:spPr>
          <a:xfrm rot="10800000">
            <a:off x="4648200" y="1600201"/>
            <a:ext cx="4198884" cy="2362200"/>
          </a:xfrm>
          <a:prstGeom prst="homePlate">
            <a:avLst/>
          </a:prstGeom>
          <a:solidFill>
            <a:srgbClr val="D95DC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  </a:t>
            </a:r>
            <a:endParaRPr lang="th-TH" dirty="0"/>
          </a:p>
        </p:txBody>
      </p:sp>
      <p:sp>
        <p:nvSpPr>
          <p:cNvPr id="5" name="ลูกศรซ้าย-ขวา-ขึ้น 4"/>
          <p:cNvSpPr/>
          <p:nvPr/>
        </p:nvSpPr>
        <p:spPr>
          <a:xfrm rot="10800000">
            <a:off x="4267201" y="2514600"/>
            <a:ext cx="838201" cy="1801209"/>
          </a:xfrm>
          <a:prstGeom prst="leftRightUp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12684" y="5059740"/>
            <a:ext cx="8534400" cy="1569660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มั่นใจ</a:t>
            </a:r>
            <a:r>
              <a:rPr kumimoji="0" lang="th-TH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และเกิดความตระหนัก สามารถจัดการ</a:t>
            </a:r>
            <a:r>
              <a:rPr kumimoji="0" lang="th-TH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ตนเอง ปฏิบัติ</a:t>
            </a:r>
            <a:r>
              <a:rPr kumimoji="0" lang="th-TH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ตัว</a:t>
            </a:r>
            <a:r>
              <a:rPr kumimoji="0" lang="th-TH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ได้เหมาะสม รับประทาน</a:t>
            </a:r>
            <a:r>
              <a:rPr kumimoji="0" lang="th-TH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ยาสม่ำเสมอต่อเนื่อง ไม่แพร่กระจายเชื้อ รวมทั้งสามารถ จัดการกับอาการและปัญหาต่างๆได้  เมื่อกลับไปอยู่บ้าน</a:t>
            </a:r>
            <a:endParaRPr kumimoji="0" lang="th-TH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598" y="4343400"/>
            <a:ext cx="914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ndalus" pitchFamily="18" charset="-78"/>
                <a:cs typeface="Andalus" pitchFamily="18" charset="-78"/>
              </a:rPr>
              <a:t>Pt</a:t>
            </a:r>
            <a:endParaRPr lang="th-TH" sz="4000" b="1" dirty="0">
              <a:latin typeface="Andalus" pitchFamily="18" charset="-78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23193" y="2120429"/>
            <a:ext cx="356300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th-TH" sz="3200" b="1" kern="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แนวคิด</a:t>
            </a:r>
          </a:p>
          <a:p>
            <a:pPr lvl="0" algn="ctr">
              <a:defRPr/>
            </a:pPr>
            <a:r>
              <a:rPr lang="th-TH" sz="3200" b="1" kern="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การจัดการตนเอง</a:t>
            </a:r>
          </a:p>
          <a:p>
            <a:pPr lvl="0" algn="ctr">
              <a:defRPr/>
            </a:pPr>
            <a:r>
              <a:rPr lang="en-US" sz="2400" b="1" kern="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(</a:t>
            </a:r>
            <a:r>
              <a:rPr lang="en-US" sz="2400" b="1" kern="0" dirty="0" err="1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Kanfer</a:t>
            </a:r>
            <a:r>
              <a:rPr lang="en-US" sz="2400" b="1" kern="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&amp; </a:t>
            </a:r>
            <a:r>
              <a:rPr lang="en-US" sz="2400" b="1" kern="0" dirty="0" err="1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Gaelick</a:t>
            </a:r>
            <a:r>
              <a:rPr lang="en-US" sz="2400" b="1" kern="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-Buys 1991)</a:t>
            </a:r>
            <a:endParaRPr lang="th-TH" sz="2400" kern="0" dirty="0">
              <a:solidFill>
                <a:sysClr val="windowText" lastClr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334000" y="2039643"/>
            <a:ext cx="3505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th-TH" sz="3000" b="1" kern="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ความสม่ำเสมอในการรับประทานยาและการป้องกันการแพร่กระจายเชื้อ</a:t>
            </a: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0"/>
            <a:ext cx="18288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6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l"/>
            <a:r>
              <a:rPr lang="th-TH" sz="4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              </a:t>
            </a:r>
            <a:r>
              <a:rPr lang="th-TH" sz="4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เป้าหมาย/วัตถุประสงค์</a:t>
            </a:r>
            <a:endParaRPr lang="th-TH" sz="48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76200" y="1625600"/>
            <a:ext cx="9080500" cy="4927600"/>
          </a:xfrm>
        </p:spPr>
        <p:txBody>
          <a:bodyPr>
            <a:normAutofit/>
          </a:bodyPr>
          <a:lstStyle/>
          <a:p>
            <a:pPr marL="114300" lvl="0" indent="0">
              <a:buNone/>
            </a:pPr>
            <a:r>
              <a:rPr lang="en-US" sz="3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sz="3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เพื่อเปรียบเทียบความ</a:t>
            </a:r>
            <a:r>
              <a:rPr lang="th-TH" sz="32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สม่ำเสมอในการรับประทานยา</a:t>
            </a:r>
            <a:r>
              <a:rPr lang="th-TH" sz="3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และการ</a:t>
            </a:r>
            <a:r>
              <a:rPr lang="th-TH" sz="32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ป้องกันการแพร่กระจายเชื้อ</a:t>
            </a:r>
            <a:r>
              <a:rPr lang="th-TH" sz="3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ของผู้</a:t>
            </a:r>
            <a:r>
              <a:rPr lang="th-TH" sz="32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ติดเชื้อ</a:t>
            </a:r>
            <a:r>
              <a:rPr lang="th-TH" sz="3200" b="1" dirty="0" err="1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เอช</a:t>
            </a:r>
            <a:r>
              <a:rPr lang="th-TH" sz="32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ไอวี/เอดส์ที่เป็นวัณโรค</a:t>
            </a:r>
            <a:r>
              <a:rPr lang="th-TH" sz="3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ร่วม ในระยะเวลาที่แตกต่างกันหลังได้รับโปรแกรมการจัดการตนเองสัปดาห์ที่ </a:t>
            </a:r>
            <a:r>
              <a:rPr lang="en-US" sz="3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3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และ </a:t>
            </a:r>
            <a:r>
              <a:rPr lang="en-US" sz="3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6</a:t>
            </a:r>
          </a:p>
          <a:p>
            <a:pPr marL="114300" lvl="0" indent="0">
              <a:buNone/>
            </a:pPr>
            <a:endParaRPr lang="th-TH" sz="32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marL="114300" lvl="0" indent="0">
              <a:buClr>
                <a:srgbClr val="93A299"/>
              </a:buClr>
              <a:buNone/>
            </a:pPr>
            <a:r>
              <a:rPr lang="en-US" sz="32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2. </a:t>
            </a:r>
            <a:r>
              <a:rPr lang="th-TH" sz="32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เพื่อเปรียบเทียบความสม่ำเสมอในการรับประทาน</a:t>
            </a:r>
            <a:r>
              <a:rPr lang="th-TH" sz="32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ยา</a:t>
            </a:r>
            <a:r>
              <a:rPr lang="th-TH" sz="32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ของผู้ติดเชื้อ</a:t>
            </a:r>
            <a:r>
              <a:rPr lang="th-TH" sz="3200" b="1" dirty="0" err="1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เอช</a:t>
            </a:r>
            <a:r>
              <a:rPr lang="th-TH" sz="32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ไอวี/เอดส์ที่เป็นวัณโรคร่วม </a:t>
            </a:r>
            <a:r>
              <a:rPr lang="th-TH" sz="32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หลังการทดลอง</a:t>
            </a:r>
            <a:r>
              <a:rPr lang="th-TH" sz="32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สัปดาห์ที่ </a:t>
            </a:r>
            <a:r>
              <a:rPr lang="en-US" sz="32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32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และ </a:t>
            </a:r>
            <a:r>
              <a:rPr lang="en-US" sz="32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6</a:t>
            </a:r>
          </a:p>
          <a:p>
            <a:pPr marL="114300" lvl="0" indent="0">
              <a:buClr>
                <a:srgbClr val="93A299"/>
              </a:buClr>
              <a:buNone/>
            </a:pPr>
            <a:endParaRPr lang="th-TH" sz="3200" b="1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  <a:p>
            <a:pPr marL="114300" lvl="0" indent="0">
              <a:buClr>
                <a:srgbClr val="93A299"/>
              </a:buClr>
              <a:buNone/>
            </a:pPr>
            <a:r>
              <a:rPr lang="en-US" sz="32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3. </a:t>
            </a:r>
            <a:r>
              <a:rPr lang="th-TH" sz="32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เพื่อ</a:t>
            </a:r>
            <a:r>
              <a:rPr lang="th-TH" sz="32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เปรียบเทียบ</a:t>
            </a:r>
            <a:r>
              <a:rPr lang="th-TH" sz="32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การป้องกันการแพร่กระจายเชื้อ</a:t>
            </a:r>
            <a:r>
              <a:rPr lang="th-TH" sz="32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ของ</a:t>
            </a:r>
            <a:r>
              <a:rPr lang="th-TH" sz="32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ผู้ติดเชื้อ</a:t>
            </a:r>
            <a:r>
              <a:rPr lang="th-TH" sz="3200" b="1" dirty="0" err="1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เอช</a:t>
            </a:r>
            <a:r>
              <a:rPr lang="th-TH" sz="32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ไอวี/เอดส์ที่เป็นวัณโรคร่วม หลังการทดลองสัปดาห์ที่ </a:t>
            </a:r>
            <a:r>
              <a:rPr lang="en-US" sz="32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32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และ </a:t>
            </a:r>
            <a:r>
              <a:rPr lang="en-US" sz="32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6</a:t>
            </a:r>
            <a:endParaRPr lang="th-TH" sz="3200" b="1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  <a:p>
            <a:pPr marL="114300" lvl="0" indent="0">
              <a:buNone/>
            </a:pPr>
            <a:endParaRPr lang="th-TH" sz="32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sz="4000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0"/>
            <a:ext cx="1676399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53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41664" y="25400"/>
            <a:ext cx="8260672" cy="1039427"/>
          </a:xfrm>
        </p:spPr>
        <p:txBody>
          <a:bodyPr/>
          <a:lstStyle/>
          <a:p>
            <a:r>
              <a:rPr lang="th-TH" sz="4400" b="1" cap="none" dirty="0">
                <a:solidFill>
                  <a:prstClr val="black"/>
                </a:solidFill>
                <a:latin typeface="Calibri"/>
                <a:cs typeface="Angsana New"/>
              </a:rPr>
              <a:t>วิธี</a:t>
            </a:r>
            <a:r>
              <a:rPr lang="th-TH" sz="4400" b="1" cap="none" dirty="0" smtClean="0">
                <a:solidFill>
                  <a:prstClr val="black"/>
                </a:solidFill>
                <a:latin typeface="Calibri"/>
                <a:cs typeface="Angsana New"/>
              </a:rPr>
              <a:t>การศึกษา</a:t>
            </a:r>
            <a:endParaRPr lang="th-TH" dirty="0"/>
          </a:p>
        </p:txBody>
      </p:sp>
      <p:graphicFrame>
        <p:nvGraphicFramePr>
          <p:cNvPr id="3" name="ตัวยึดเนื้อหา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0190009"/>
              </p:ext>
            </p:extLst>
          </p:nvPr>
        </p:nvGraphicFramePr>
        <p:xfrm>
          <a:off x="0" y="2057400"/>
          <a:ext cx="9144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ASUS\Pictures\images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4114800"/>
            <a:ext cx="373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0"/>
            <a:ext cx="1828799" cy="1219200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152400" y="1224508"/>
            <a:ext cx="8839200" cy="523220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th-TH" dirty="0" smtClean="0">
                <a:latin typeface="Angsana New" pitchFamily="18" charset="-34"/>
                <a:ea typeface="Times New Roman"/>
                <a:cs typeface="Angsana New" pitchFamily="18" charset="-34"/>
              </a:rPr>
              <a:t>   การ</a:t>
            </a:r>
            <a:r>
              <a:rPr lang="th-TH" dirty="0">
                <a:latin typeface="Angsana New" pitchFamily="18" charset="-34"/>
                <a:ea typeface="Times New Roman"/>
                <a:cs typeface="Angsana New" pitchFamily="18" charset="-34"/>
              </a:rPr>
              <a:t>วิจัยกึ่งทดลอง</a:t>
            </a:r>
            <a:r>
              <a:rPr lang="en-US" dirty="0">
                <a:latin typeface="Angsana New" pitchFamily="18" charset="-34"/>
                <a:ea typeface="Times New Roman"/>
                <a:cs typeface="Angsana New" pitchFamily="18" charset="-34"/>
              </a:rPr>
              <a:t> (quasi-experimental research) </a:t>
            </a:r>
            <a:r>
              <a:rPr lang="th-TH" dirty="0">
                <a:latin typeface="Angsana New" pitchFamily="18" charset="-34"/>
                <a:ea typeface="Times New Roman"/>
                <a:cs typeface="Angsana New" pitchFamily="18" charset="-34"/>
              </a:rPr>
              <a:t>รูปแบบอนุกรมเวลา </a:t>
            </a:r>
            <a:r>
              <a:rPr lang="th-TH" dirty="0" smtClean="0">
                <a:latin typeface="Angsana New" pitchFamily="18" charset="-34"/>
                <a:ea typeface="Times New Roman"/>
                <a:cs typeface="Angsana New" pitchFamily="18" charset="-34"/>
              </a:rPr>
              <a:t> </a:t>
            </a:r>
            <a:r>
              <a:rPr lang="en-US" dirty="0" smtClean="0">
                <a:latin typeface="Angsana New" pitchFamily="18" charset="-34"/>
                <a:ea typeface="Times New Roman"/>
                <a:cs typeface="Angsana New" pitchFamily="18" charset="-34"/>
              </a:rPr>
              <a:t>(</a:t>
            </a:r>
            <a:r>
              <a:rPr lang="en-US" dirty="0">
                <a:latin typeface="Angsana New" pitchFamily="18" charset="-34"/>
                <a:ea typeface="Times New Roman"/>
                <a:cs typeface="Angsana New" pitchFamily="18" charset="-34"/>
              </a:rPr>
              <a:t>time series design)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469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l"/>
            <a:r>
              <a:rPr lang="th-TH" sz="4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  คัดเลือกกลุ่มตัวอย่างแบบเฉพาะเจาะจง</a:t>
            </a:r>
            <a:endParaRPr lang="th-TH" sz="44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81000" y="2438400"/>
            <a:ext cx="8229600" cy="3992563"/>
          </a:xfrm>
        </p:spPr>
        <p:txBody>
          <a:bodyPr>
            <a:normAutofit/>
          </a:bodyPr>
          <a:lstStyle/>
          <a:p>
            <a:pPr lvl="0"/>
            <a:r>
              <a:rPr lang="th-TH" sz="3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โดยการ</a:t>
            </a:r>
            <a:r>
              <a:rPr lang="th-TH" sz="3600" b="1" dirty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จับคู่ </a:t>
            </a:r>
            <a:r>
              <a:rPr lang="en-US" sz="3600" b="1" dirty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(matched pair) </a:t>
            </a:r>
            <a:r>
              <a:rPr lang="th-TH" sz="3600" b="1" dirty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ให้มีลักษณะคล้ายคลึงกันมาก</a:t>
            </a:r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ที่สุด โดยพิจารณาในเรื่อง </a:t>
            </a:r>
            <a:r>
              <a:rPr lang="th-TH" sz="3600" b="1" dirty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1) เพศ 2) อายุ (ต่างกันไม่เกิน </a:t>
            </a:r>
            <a:r>
              <a:rPr lang="en-US" sz="3600" b="1" dirty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5 </a:t>
            </a:r>
            <a:r>
              <a:rPr lang="th-TH" sz="3600" b="1" dirty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ปี) </a:t>
            </a:r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 3</a:t>
            </a:r>
            <a:r>
              <a:rPr lang="th-TH" sz="3600" b="1" dirty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) ระดับการศึกษา </a:t>
            </a:r>
            <a:r>
              <a:rPr lang="en-US" sz="3600" b="1" dirty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4</a:t>
            </a:r>
            <a:r>
              <a:rPr lang="th-TH" sz="3600" b="1" dirty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) สูตรยาที่ได้รับ </a:t>
            </a:r>
            <a:r>
              <a:rPr lang="en-US" sz="3600" b="1" dirty="0" smtClean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5</a:t>
            </a:r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) ระยะเวลาที่ติดเชื้อ และ</a:t>
            </a:r>
            <a:r>
              <a:rPr lang="en-US" sz="3600" b="1" dirty="0" smtClean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6</a:t>
            </a:r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) </a:t>
            </a:r>
            <a:r>
              <a:rPr lang="th-TH" sz="3600" b="1" dirty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ระดับภูมิคุ้มกัน </a:t>
            </a:r>
            <a:r>
              <a:rPr lang="en-US" sz="3600" b="1" dirty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CD </a:t>
            </a:r>
            <a:r>
              <a:rPr lang="en-US" sz="3600" b="1" dirty="0" smtClean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4 </a:t>
            </a:r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แตกต่าง</a:t>
            </a:r>
            <a:r>
              <a:rPr lang="th-TH" sz="3600" b="1" dirty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กันไม่เกิน </a:t>
            </a:r>
            <a:r>
              <a:rPr lang="en-US" sz="3600" b="1" dirty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50 </a:t>
            </a:r>
            <a:r>
              <a:rPr lang="en-US" sz="3600" b="1" dirty="0" smtClean="0">
                <a:solidFill>
                  <a:schemeClr val="tx1"/>
                </a:solidFill>
                <a:latin typeface="Angsana New"/>
                <a:ea typeface="Times New Roman"/>
              </a:rPr>
              <a:t>cells/mm</a:t>
            </a:r>
            <a:r>
              <a:rPr lang="en-US" sz="3600" b="1" baseline="30000" dirty="0" smtClean="0">
                <a:solidFill>
                  <a:schemeClr val="tx1"/>
                </a:solidFill>
                <a:latin typeface="Angsana New"/>
                <a:ea typeface="Times New Roman"/>
              </a:rPr>
              <a:t>3</a:t>
            </a:r>
            <a:endParaRPr lang="th-TH" sz="3600" b="1" dirty="0">
              <a:solidFill>
                <a:schemeClr val="tx1"/>
              </a:solidFill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0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8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ภสัชกร">
  <a:themeElements>
    <a:clrScheme name="เภสัชกร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เภสัชกร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เภสัชกร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เภสัชกร">
  <a:themeElements>
    <a:clrScheme name="เภสัชกร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เภสัชกร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เภสัชกร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เภสัชกร">
  <a:themeElements>
    <a:clrScheme name="เภสัชกร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เภสัชกร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เภสัชกร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976</TotalTime>
  <Words>1146</Words>
  <Application>Microsoft Office PowerPoint</Application>
  <PresentationFormat>นำเสนอทางหน้าจอ (4:3)</PresentationFormat>
  <Paragraphs>119</Paragraphs>
  <Slides>22</Slides>
  <Notes>1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3</vt:i4>
      </vt:variant>
      <vt:variant>
        <vt:lpstr>เซิร์ฟเวอร์ OLE ฝังตัว</vt:lpstr>
      </vt:variant>
      <vt:variant>
        <vt:i4>2</vt:i4>
      </vt:variant>
      <vt:variant>
        <vt:lpstr>ชื่อเรื่องภาพนิ่ง</vt:lpstr>
      </vt:variant>
      <vt:variant>
        <vt:i4>22</vt:i4>
      </vt:variant>
    </vt:vector>
  </HeadingPairs>
  <TitlesOfParts>
    <vt:vector size="27" baseType="lpstr">
      <vt:lpstr>เภสัชกร</vt:lpstr>
      <vt:lpstr>1_เภสัชกร</vt:lpstr>
      <vt:lpstr>2_เภสัชกร</vt:lpstr>
      <vt:lpstr>เอกสาร</vt:lpstr>
      <vt:lpstr>แผนภูมิ Microsoft Excel</vt:lpstr>
      <vt:lpstr>    โปรแกรมส่งเสริมการจัดการตนเองต่อความสม่ำเสมอ ในการรับประทานยาและการป้องกันการแพร่กระจายเชื้อของผู้ติดเชื้อเอชไอวีที่เป็นวัณโรค  </vt:lpstr>
      <vt:lpstr>ความสำคัญของปัญหา</vt:lpstr>
      <vt:lpstr>ความสำคัญของปัญหา (ต่อ)</vt:lpstr>
      <vt:lpstr>ความสำคัญของปัญหา (ต่อ)</vt:lpstr>
      <vt:lpstr>ความสำคัญของปัญหา (ต่อ)</vt:lpstr>
      <vt:lpstr>ความสำคัญของปัญหา (ต่อ)</vt:lpstr>
      <vt:lpstr>                  เป้าหมาย/วัตถุประสงค์</vt:lpstr>
      <vt:lpstr>วิธีการศึกษา</vt:lpstr>
      <vt:lpstr>      คัดเลือกกลุ่มตัวอย่างแบบเฉพาะเจาะจง</vt:lpstr>
      <vt:lpstr>                  วิธีการศึกษา (ต่อ)</vt:lpstr>
      <vt:lpstr>       เครื่องมือที่ใช้ในการวิจัย แบ่งเป็น 2 ประเภท    </vt:lpstr>
      <vt:lpstr>                เครื่องมือที่ใช้ในการเก็บข้อมูล</vt:lpstr>
      <vt:lpstr>เครื่องมือที่ใช้ในการทดลอง</vt:lpstr>
      <vt:lpstr>งานนำเสนอ PowerPoint</vt:lpstr>
      <vt:lpstr>วิธีการศึกษาวิจัย (ต่อ)</vt:lpstr>
      <vt:lpstr>งานนำเสนอ PowerPoint</vt:lpstr>
      <vt:lpstr>ผลการวิจัย</vt:lpstr>
      <vt:lpstr>งานนำเสนอ PowerPoint</vt:lpstr>
      <vt:lpstr>งานนำเสนอ PowerPoint</vt:lpstr>
      <vt:lpstr>               ประโยชน์ที่ได้รับ  </vt:lpstr>
      <vt:lpstr>ประเด็นการพัฒนาต่อเนื่อง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ผลของโปรแกรมส่งเสริมการจัดการตนเองต่อความสม่ำเสมอ ในการรับประทานยาและการป้องกันการแพร่กระจายเชื้อของผู้ติดเชื้อเอชไอวี/เอดส์ที่เป็นวัณโรคร่วม</dc:title>
  <dc:creator>admin</dc:creator>
  <cp:lastModifiedBy>admin</cp:lastModifiedBy>
  <cp:revision>51</cp:revision>
  <dcterms:created xsi:type="dcterms:W3CDTF">2014-06-30T17:16:57Z</dcterms:created>
  <dcterms:modified xsi:type="dcterms:W3CDTF">2015-05-31T15:11:41Z</dcterms:modified>
</cp:coreProperties>
</file>